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97" r:id="rId2"/>
    <p:sldId id="290" r:id="rId3"/>
    <p:sldId id="301" r:id="rId4"/>
    <p:sldId id="267" r:id="rId5"/>
    <p:sldId id="258" r:id="rId6"/>
    <p:sldId id="309" r:id="rId7"/>
    <p:sldId id="312" r:id="rId8"/>
    <p:sldId id="311" r:id="rId9"/>
    <p:sldId id="322" r:id="rId10"/>
    <p:sldId id="303" r:id="rId11"/>
    <p:sldId id="304" r:id="rId12"/>
    <p:sldId id="317" r:id="rId13"/>
    <p:sldId id="307" r:id="rId14"/>
    <p:sldId id="306" r:id="rId15"/>
    <p:sldId id="328" r:id="rId16"/>
    <p:sldId id="308" r:id="rId17"/>
    <p:sldId id="310" r:id="rId18"/>
    <p:sldId id="273" r:id="rId19"/>
    <p:sldId id="271" r:id="rId20"/>
    <p:sldId id="272" r:id="rId21"/>
    <p:sldId id="331" r:id="rId22"/>
    <p:sldId id="274" r:id="rId23"/>
    <p:sldId id="275" r:id="rId24"/>
    <p:sldId id="276" r:id="rId25"/>
    <p:sldId id="318" r:id="rId26"/>
    <p:sldId id="282" r:id="rId27"/>
    <p:sldId id="292" r:id="rId28"/>
    <p:sldId id="283" r:id="rId29"/>
    <p:sldId id="295" r:id="rId30"/>
    <p:sldId id="277" r:id="rId31"/>
    <p:sldId id="278" r:id="rId32"/>
    <p:sldId id="279" r:id="rId33"/>
    <p:sldId id="280" r:id="rId34"/>
    <p:sldId id="281" r:id="rId35"/>
    <p:sldId id="330" r:id="rId36"/>
    <p:sldId id="315" r:id="rId37"/>
    <p:sldId id="291" r:id="rId38"/>
    <p:sldId id="332" r:id="rId39"/>
    <p:sldId id="334" r:id="rId40"/>
    <p:sldId id="293" r:id="rId41"/>
    <p:sldId id="294" r:id="rId42"/>
    <p:sldId id="324" r:id="rId43"/>
    <p:sldId id="325" r:id="rId44"/>
    <p:sldId id="327" r:id="rId45"/>
    <p:sldId id="319" r:id="rId46"/>
    <p:sldId id="320" r:id="rId47"/>
    <p:sldId id="321" r:id="rId48"/>
  </p:sldIdLst>
  <p:sldSz cx="12192000" cy="6858000"/>
  <p:notesSz cx="6858000" cy="9144000"/>
  <p:embeddedFontLst>
    <p:embeddedFont>
      <p:font typeface="AppleSDGothicNeoB00" panose="020B0600000101010101" charset="-127"/>
      <p:regular r:id="rId50"/>
    </p:embeddedFont>
    <p:embeddedFont>
      <p:font typeface="AppleSDGothicNeoH00" panose="020B0600000101010101" charset="-127"/>
      <p:regular r:id="rId51"/>
    </p:embeddedFont>
    <p:embeddedFont>
      <p:font typeface="Cambria Math" panose="02040503050406030204" pitchFamily="18" charset="0"/>
      <p:regular r:id="rId52"/>
    </p:embeddedFont>
    <p:embeddedFont>
      <p:font typeface="AppleSDGothicNeoEB00" panose="020B0600000101010101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C571"/>
    <a:srgbClr val="94B54B"/>
    <a:srgbClr val="76B531"/>
    <a:srgbClr val="568830"/>
    <a:srgbClr val="EFF9FF"/>
    <a:srgbClr val="F5FBF6"/>
    <a:srgbClr val="038AA5"/>
    <a:srgbClr val="024856"/>
    <a:srgbClr val="F7FC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280DA-A113-4AF0-89A7-0AE79CCA7ED7}" v="25" dt="2019-12-06T18:17:08.774"/>
    <p1510:client id="{25D1AA92-D806-4194-B2CA-7436E97B3677}" v="75" dt="2019-12-11T19:02:55.937"/>
    <p1510:client id="{7214FA72-9A5F-42CC-B130-F487E52C489D}" v="1957" dt="2019-12-04T21:29:00.754"/>
    <p1510:client id="{7EB4C891-4179-4EF0-9ECE-4140FA7D3531}" v="46" dt="2019-12-11T17:48:33.852"/>
    <p1510:client id="{95AC4FE1-2A2C-4A64-A43C-DC735DF9FC83}" v="1605" dt="2019-12-04T21:46:34.625"/>
    <p1510:client id="{AA117CE1-8E23-41D6-BF28-EB4B41D448C1}" v="122" dt="2019-12-05T21:13:34.735"/>
    <p1510:client id="{C6C18C7B-F2C6-4908-B54D-6271E2E20FF3}" v="258" dt="2019-12-05T18:09:16.330"/>
    <p1510:client id="{CAE83845-0E1E-46E0-8642-6A9BD4D1E2C7}" v="5" dt="2019-12-04T01:17:22.944"/>
    <p1510:client id="{D1626495-3D19-454B-87AB-36B82DADD5DD}" v="52" dt="2019-12-04T19:13:12.030"/>
    <p1510:client id="{DE65FE3B-3FDC-431B-BF42-7DBB8F229829}" v="67" dt="2019-12-05T19:20:30.418"/>
    <p1510:client id="{F83BBA92-0F33-415D-AF5A-67ED05494434}" v="897" dt="2019-12-06T19:06:07.659"/>
    <p1510:client id="{FEB2C992-60E2-4D65-A63D-713118AF7BA6}" v="2" dt="2019-12-05T19:28:54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2313"/>
  </p:normalViewPr>
  <p:slideViewPr>
    <p:cSldViewPr snapToGrid="0">
      <p:cViewPr>
        <p:scale>
          <a:sx n="50" d="100"/>
          <a:sy n="50" d="100"/>
        </p:scale>
        <p:origin x="1866" y="4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35A01-DE3F-469A-84E9-65480792D851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8CD2E-6D71-49EF-AD96-5506A226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7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119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endParaRPr lang="en-US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33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endParaRPr lang="en-US" alt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50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endParaRPr lang="en-US" alt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08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dirty="0"/>
          </a:p>
          <a:p>
            <a:pPr marL="1085850" indent="-171450">
              <a:buFont typeface="Arial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endParaRPr lang="en-US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012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altLang="ko-KR" dirty="0">
                <a:latin typeface="맑은 고딕"/>
                <a:ea typeface="맑은 고딕"/>
                <a:cs typeface="Calibri"/>
              </a:rPr>
              <a:t>theoretical height needed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altLang="ko-KR" dirty="0">
                <a:latin typeface="맑은 고딕"/>
                <a:ea typeface="맑은 고딕"/>
                <a:cs typeface="Calibri"/>
              </a:rPr>
              <a:t>efficiency constrained by height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99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1" indent="-171450" algn="ctr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040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endParaRPr lang="en-US" alt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97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14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There are several studies on suggesting </a:t>
            </a:r>
            <a:r>
              <a:rPr kumimoji="1" lang="en-US" altLang="ko-KR" dirty="0" err="1"/>
              <a:t>LoRa</a:t>
            </a:r>
            <a:r>
              <a:rPr kumimoji="1" lang="en-US" altLang="ko-KR" dirty="0"/>
              <a:t> as the networking technology for smart farms.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05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ko-KR" altLang="en-US" dirty="0" err="1">
                <a:ea typeface="맑은 고딕"/>
              </a:rPr>
              <a:t>통신속도는</a:t>
            </a:r>
            <a:r>
              <a:rPr lang="ko-KR" altLang="en-US" dirty="0">
                <a:ea typeface="맑은 고딕"/>
              </a:rPr>
              <a:t> </a:t>
            </a:r>
            <a:r>
              <a:rPr lang="en-US" dirty="0"/>
              <a:t>LTE</a:t>
            </a:r>
            <a:r>
              <a:rPr lang="ko-KR" altLang="en-US" dirty="0">
                <a:ea typeface="맑은 고딕"/>
              </a:rPr>
              <a:t>에 기반한 타 규격보다는 느리지만 </a:t>
            </a:r>
            <a:r>
              <a:rPr lang="en-US" dirty="0" err="1"/>
              <a:t>SigFox</a:t>
            </a:r>
            <a:r>
              <a:rPr lang="ko-KR" altLang="en-US" dirty="0">
                <a:ea typeface="맑은 고딕"/>
              </a:rPr>
              <a:t>나 </a:t>
            </a:r>
            <a:r>
              <a:rPr lang="en-US" dirty="0"/>
              <a:t>Zigbee</a:t>
            </a:r>
            <a:r>
              <a:rPr lang="ko-KR" altLang="en-US" dirty="0">
                <a:ea typeface="맑은 고딕"/>
              </a:rPr>
              <a:t>보단 </a:t>
            </a:r>
            <a:r>
              <a:rPr lang="ko-KR" altLang="en-US" dirty="0" err="1">
                <a:ea typeface="맑은 고딕"/>
              </a:rPr>
              <a:t>빠른편</a:t>
            </a:r>
            <a:r>
              <a:rPr lang="en-US" altLang="ko-KR" dirty="0">
                <a:ea typeface="맑은 고딕"/>
              </a:rPr>
              <a:t> X</a:t>
            </a:r>
            <a:endParaRPr lang="en" dirty="0">
              <a:ea typeface="맑은 고딕" panose="020F0502020204030204"/>
            </a:endParaRPr>
          </a:p>
          <a:p>
            <a:endParaRPr lang="en-US" dirty="0">
              <a:latin typeface="맑은 고딕" panose="020F0502020204030204"/>
              <a:ea typeface="맑은 고딕" panose="020F0502020204030204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76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학교는 </a:t>
            </a:r>
            <a:r>
              <a:rPr kumimoji="1" lang="ko-KR" altLang="en-US" dirty="0" err="1"/>
              <a:t>안넣어두대나</a:t>
            </a:r>
            <a:r>
              <a:rPr kumimoji="1" lang="en-US" altLang="ko-KR"/>
              <a:t>..?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51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554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hx1 raspberry pi </a:t>
            </a:r>
            <a:r>
              <a:rPr kumimoji="1" lang="ko-KR" altLang="en-US" dirty="0"/>
              <a:t>위에 올리는 거 실패해서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아두이노랑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라파</a:t>
            </a:r>
            <a:r>
              <a:rPr kumimoji="1" lang="ko-KR" altLang="en-US" dirty="0"/>
              <a:t> 연결함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372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30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311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로라도 저 회로도 받아서 </a:t>
            </a:r>
            <a:r>
              <a:rPr lang="ko-KR" altLang="en-US" dirty="0" err="1"/>
              <a:t>추가하깅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442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endParaRPr lang="en-US" alt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433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endParaRPr lang="en-US" alt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56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1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049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왜 프로젝트를 하게 됐는지</a:t>
            </a:r>
            <a:r>
              <a:rPr lang="en-US" altLang="ko-KR">
                <a:ea typeface="맑은 고딕"/>
              </a:rPr>
              <a:t>?</a:t>
            </a:r>
            <a:endParaRPr lang="en-US">
              <a:ea typeface="맑은 고딕"/>
            </a:endParaRPr>
          </a:p>
          <a:p>
            <a:r>
              <a:rPr lang="en-US" altLang="ko-KR">
                <a:ea typeface="맑은 고딕"/>
              </a:rPr>
              <a:t>--&gt;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40</a:t>
            </a:r>
            <a:r>
              <a:rPr lang="ko-KR" altLang="en-US">
                <a:ea typeface="맑은 고딕"/>
              </a:rPr>
              <a:t>마일 떨어진 농부가 체크하기 위해서 </a:t>
            </a:r>
            <a:r>
              <a:rPr lang="ko-KR" altLang="en-US" err="1">
                <a:ea typeface="맑은 고딕"/>
              </a:rPr>
              <a:t>어쩌구저쩌구</a:t>
            </a:r>
            <a:r>
              <a:rPr lang="ko-KR" altLang="en-US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(</a:t>
            </a:r>
            <a:r>
              <a:rPr lang="ko-KR" altLang="en-US">
                <a:ea typeface="맑은 고딕"/>
              </a:rPr>
              <a:t>토니 교수님께 </a:t>
            </a:r>
            <a:r>
              <a:rPr lang="en-US" altLang="ko-KR" err="1">
                <a:ea typeface="맑은 고딕"/>
              </a:rPr>
              <a:t>ppt</a:t>
            </a:r>
            <a:r>
              <a:rPr lang="ko-KR" altLang="en-US">
                <a:ea typeface="맑은 고딕"/>
              </a:rPr>
              <a:t> 요청</a:t>
            </a:r>
            <a:r>
              <a:rPr lang="en-US" altLang="ko-KR">
                <a:ea typeface="맑은 고딕"/>
              </a:rPr>
              <a:t>)</a:t>
            </a:r>
            <a:endParaRPr lang="en-US">
              <a:ea typeface="맑은 고딕"/>
            </a:endParaRP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56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9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4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ko-KR" altLang="en-US" dirty="0" err="1">
                <a:ea typeface="맑은 고딕"/>
              </a:rPr>
              <a:t>통신속도는</a:t>
            </a:r>
            <a:r>
              <a:rPr lang="ko-KR" altLang="en-US" dirty="0">
                <a:ea typeface="맑은 고딕"/>
              </a:rPr>
              <a:t> </a:t>
            </a:r>
            <a:r>
              <a:rPr lang="en-US" dirty="0"/>
              <a:t>LTE</a:t>
            </a:r>
            <a:r>
              <a:rPr lang="ko-KR" altLang="en-US" dirty="0">
                <a:ea typeface="맑은 고딕"/>
              </a:rPr>
              <a:t>에 기반한 타 규격보다는 느리지만 </a:t>
            </a:r>
            <a:r>
              <a:rPr lang="en-US" dirty="0" err="1"/>
              <a:t>SigFox</a:t>
            </a:r>
            <a:r>
              <a:rPr lang="ko-KR" altLang="en-US" dirty="0">
                <a:ea typeface="맑은 고딕"/>
              </a:rPr>
              <a:t>나 </a:t>
            </a:r>
            <a:r>
              <a:rPr lang="en-US" dirty="0"/>
              <a:t>Zigbee</a:t>
            </a:r>
            <a:r>
              <a:rPr lang="ko-KR" altLang="en-US" dirty="0">
                <a:ea typeface="맑은 고딕"/>
              </a:rPr>
              <a:t>보단 </a:t>
            </a:r>
            <a:r>
              <a:rPr lang="ko-KR" altLang="en-US" dirty="0" err="1">
                <a:ea typeface="맑은 고딕"/>
              </a:rPr>
              <a:t>빠른편</a:t>
            </a:r>
            <a:r>
              <a:rPr lang="en-US" altLang="ko-KR" dirty="0">
                <a:ea typeface="맑은 고딕"/>
              </a:rPr>
              <a:t> X</a:t>
            </a:r>
            <a:endParaRPr lang="en" dirty="0">
              <a:ea typeface="맑은 고딕" panose="020F0502020204030204"/>
            </a:endParaRPr>
          </a:p>
          <a:p>
            <a:endParaRPr lang="en-US" dirty="0">
              <a:latin typeface="맑은 고딕" panose="020F0502020204030204"/>
              <a:ea typeface="맑은 고딕" panose="020F0502020204030204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82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F0502020204030204"/>
              <a:ea typeface="맑은 고딕" panose="020F0502020204030204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32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endParaRPr lang="en" dirty="0">
              <a:ea typeface="맑은 고딕" panose="020F0502020204030204"/>
            </a:endParaRPr>
          </a:p>
          <a:p>
            <a:endParaRPr lang="en-US" dirty="0">
              <a:latin typeface="맑은 고딕" panose="020F0502020204030204"/>
              <a:ea typeface="맑은 고딕" panose="020F0502020204030204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00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endParaRPr lang="en-US" altLang="ko-KR" dirty="0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8CD2E-6D71-49EF-AD96-5506A22629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690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78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6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3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3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3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68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57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76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8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0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59762-3275-4621-A6B9-D9DAF87528B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292B8-3D23-469C-8AA4-E9D8C25C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3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17.png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microsoft.com/office/2007/relationships/hdphoto" Target="../media/hdphoto3.wdp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6.wdp"/><Relationship Id="rId7" Type="http://schemas.openxmlformats.org/officeDocument/2006/relationships/image" Target="../media/image42.png"/><Relationship Id="rId12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microsoft.com/office/2007/relationships/hdphoto" Target="../media/hdphoto4.wdp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microsoft.com/office/2007/relationships/hdphoto" Target="../media/hdphoto8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microsoft.com/office/2007/relationships/hdphoto" Target="../media/hdphoto9.wdp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11.png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56415" y="1618701"/>
            <a:ext cx="7985760" cy="130462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50720" y="1736906"/>
            <a:ext cx="7985760" cy="1304629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ea typeface="AppleSDGothicNeoH00"/>
              </a:rPr>
              <a:t>Agriculture IoT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AD2B84D-D2F4-477A-B4F6-869B5D204D92}"/>
              </a:ext>
            </a:extLst>
          </p:cNvPr>
          <p:cNvSpPr txBox="1"/>
          <p:nvPr/>
        </p:nvSpPr>
        <p:spPr>
          <a:xfrm>
            <a:off x="8533532" y="31597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Team 8corn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purdue png에 대한 이미지 검색결과">
            <a:extLst>
              <a:ext uri="{FF2B5EF4-FFF2-40B4-BE49-F238E27FC236}">
                <a16:creationId xmlns:a16="http://schemas.microsoft.com/office/drawing/2014/main" xmlns="" id="{A29B53A6-D48C-4CB8-A23C-39D1EE0D9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52683" r="26948"/>
          <a:stretch/>
        </p:blipFill>
        <p:spPr bwMode="auto">
          <a:xfrm>
            <a:off x="3183230" y="5415020"/>
            <a:ext cx="2336624" cy="127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itp png에 대한 이미지 검색결과">
            <a:extLst>
              <a:ext uri="{FF2B5EF4-FFF2-40B4-BE49-F238E27FC236}">
                <a16:creationId xmlns:a16="http://schemas.microsoft.com/office/drawing/2014/main" xmlns="" id="{27F8474E-854B-4191-A462-E392FC7EC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5415020"/>
            <a:ext cx="1823259" cy="7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3FBC1CBE-DDDD-4E6A-B5C7-569C860D3602}"/>
              </a:ext>
            </a:extLst>
          </p:cNvPr>
          <p:cNvCxnSpPr>
            <a:cxnSpLocks/>
          </p:cNvCxnSpPr>
          <p:nvPr/>
        </p:nvCxnSpPr>
        <p:spPr>
          <a:xfrm>
            <a:off x="5826270" y="5361075"/>
            <a:ext cx="0" cy="10945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3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33E71A0-08F8-481C-8631-EE3676BA03A6}"/>
              </a:ext>
            </a:extLst>
          </p:cNvPr>
          <p:cNvSpPr/>
          <p:nvPr/>
        </p:nvSpPr>
        <p:spPr>
          <a:xfrm>
            <a:off x="7774537" y="5093030"/>
            <a:ext cx="1356496" cy="1908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8013BD0-4418-430B-AEB8-3A54896CA6DA}"/>
              </a:ext>
            </a:extLst>
          </p:cNvPr>
          <p:cNvSpPr/>
          <p:nvPr/>
        </p:nvSpPr>
        <p:spPr>
          <a:xfrm>
            <a:off x="2401928" y="5149356"/>
            <a:ext cx="1732187" cy="1908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29535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 err="1">
                <a:solidFill>
                  <a:srgbClr val="94B54B"/>
                </a:solidFill>
                <a:latin typeface="+mj-lt"/>
                <a:ea typeface="나눔스퀘어 Light"/>
              </a:rPr>
              <a:t>LoRa</a:t>
            </a:r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/>
              </a:rPr>
              <a:t>Circuit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E0B35C-29F5-4D11-ABE1-C19810264CCA}"/>
              </a:ext>
            </a:extLst>
          </p:cNvPr>
          <p:cNvSpPr txBox="1"/>
          <p:nvPr/>
        </p:nvSpPr>
        <p:spPr>
          <a:xfrm>
            <a:off x="2358426" y="4957620"/>
            <a:ext cx="18191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 err="1"/>
              <a:t>Transmitter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6D0B6B-EC1C-41B2-B3BD-77721B3FD12A}"/>
              </a:ext>
            </a:extLst>
          </p:cNvPr>
          <p:cNvSpPr txBox="1"/>
          <p:nvPr/>
        </p:nvSpPr>
        <p:spPr>
          <a:xfrm>
            <a:off x="7629100" y="4918523"/>
            <a:ext cx="16473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b="1" dirty="0"/>
              <a:t>R</a:t>
            </a:r>
            <a:r>
              <a:rPr lang="ko-KR" altLang="en-US" sz="2400" b="1" dirty="0" err="1"/>
              <a:t>eceiver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2DDDD53-5207-4DD6-8602-BA3B0D6D2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37"/>
          <a:stretch/>
        </p:blipFill>
        <p:spPr>
          <a:xfrm>
            <a:off x="2184979" y="1358529"/>
            <a:ext cx="2821919" cy="34348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AC010F1-6C8D-4FB9-B877-98E8C4185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37"/>
          <a:stretch/>
        </p:blipFill>
        <p:spPr>
          <a:xfrm>
            <a:off x="7185102" y="1358528"/>
            <a:ext cx="2821919" cy="34348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3ACE3B3-3478-416C-BB94-A825D8285E92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28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회로이(가) 표시된 사진&#10;&#10;자동 생성된 설명">
            <a:extLst>
              <a:ext uri="{FF2B5EF4-FFF2-40B4-BE49-F238E27FC236}">
                <a16:creationId xmlns:a16="http://schemas.microsoft.com/office/drawing/2014/main" xmlns="" id="{BC2FAFE4-3084-4E45-8087-E0F77A164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72" y="1130261"/>
            <a:ext cx="4445000" cy="3320099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61F311D9-1DDE-064C-A932-3637CCD06AB0}"/>
              </a:ext>
            </a:extLst>
          </p:cNvPr>
          <p:cNvSpPr/>
          <p:nvPr/>
        </p:nvSpPr>
        <p:spPr>
          <a:xfrm>
            <a:off x="9524481" y="3288203"/>
            <a:ext cx="954291" cy="1264767"/>
          </a:xfrm>
          <a:prstGeom prst="round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73930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APRS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7" name="그림 7" descr="시계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887CFDE-4B64-438A-BFAF-1A4E0559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" y="2070800"/>
            <a:ext cx="5568950" cy="2636268"/>
          </a:xfrm>
          <a:prstGeom prst="rect">
            <a:avLst/>
          </a:prstGeom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B9382BE-3666-42FA-A976-C981B2BA2D9E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9ED87D2-838C-4A35-ABF5-BB067CBF4162}"/>
              </a:ext>
            </a:extLst>
          </p:cNvPr>
          <p:cNvSpPr/>
          <p:nvPr/>
        </p:nvSpPr>
        <p:spPr>
          <a:xfrm>
            <a:off x="7985761" y="5093030"/>
            <a:ext cx="1356496" cy="1908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D658C31-FACC-4D56-ABE3-BF4A3D0F8ABF}"/>
              </a:ext>
            </a:extLst>
          </p:cNvPr>
          <p:cNvSpPr/>
          <p:nvPr/>
        </p:nvSpPr>
        <p:spPr>
          <a:xfrm>
            <a:off x="2363828" y="5149356"/>
            <a:ext cx="1732187" cy="1908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90CB8B1-05F5-4343-AEB5-3ABCDD7236CD}"/>
              </a:ext>
            </a:extLst>
          </p:cNvPr>
          <p:cNvSpPr txBox="1"/>
          <p:nvPr/>
        </p:nvSpPr>
        <p:spPr>
          <a:xfrm>
            <a:off x="2320326" y="4957620"/>
            <a:ext cx="18191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 err="1"/>
              <a:t>Transmitter</a:t>
            </a:r>
            <a:endParaRPr lang="ko-KR" alt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2080534-E8FA-44BE-8C7C-1C9547E4AB91}"/>
              </a:ext>
            </a:extLst>
          </p:cNvPr>
          <p:cNvSpPr txBox="1"/>
          <p:nvPr/>
        </p:nvSpPr>
        <p:spPr>
          <a:xfrm>
            <a:off x="7906680" y="4918523"/>
            <a:ext cx="15146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b="1" dirty="0"/>
              <a:t>R</a:t>
            </a:r>
            <a:r>
              <a:rPr lang="ko-KR" altLang="en-US" sz="2400" b="1" dirty="0" err="1"/>
              <a:t>eceiver</a:t>
            </a:r>
            <a:endParaRPr lang="ko-KR" altLang="en-US" sz="2400" b="1" dirty="0"/>
          </a:p>
        </p:txBody>
      </p:sp>
      <p:pic>
        <p:nvPicPr>
          <p:cNvPr id="20" name="Google Shape;608;p30" descr="방, 표지판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87A6BFA-DCC0-8F43-AC41-9F3E183E1559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81" b="89970" l="9859" r="89940">
                        <a14:foregroundMark x1="43260" y1="19461" x2="43260" y2="19461"/>
                        <a14:foregroundMark x1="45070" y1="9581" x2="45070" y2="9581"/>
                        <a14:backgroundMark x1="11268" y1="13922" x2="14688" y2="39820"/>
                        <a14:backgroundMark x1="17505" y1="23204" x2="20926" y2="39671"/>
                        <a14:backgroundMark x1="20926" y1="39671" x2="34205" y2="53144"/>
                        <a14:backgroundMark x1="34205" y1="53144" x2="40443" y2="54940"/>
                        <a14:backgroundMark x1="43260" y1="34880" x2="43260" y2="34880"/>
                        <a14:backgroundMark x1="65392" y1="32335" x2="80885" y2="20958"/>
                        <a14:backgroundMark x1="80885" y1="20958" x2="86117" y2="55389"/>
                        <a14:backgroundMark x1="86117" y1="55389" x2="71026" y2="87126"/>
                        <a14:backgroundMark x1="71026" y1="87126" x2="63581" y2="87275"/>
                        <a14:backgroundMark x1="63581" y1="84132" x2="74245" y2="69162"/>
                        <a14:backgroundMark x1="74245" y1="69162" x2="81489" y2="64521"/>
                        <a14:backgroundMark x1="48290" y1="57635" x2="26157" y2="53892"/>
                        <a14:backgroundMark x1="26157" y1="53892" x2="18109" y2="68713"/>
                        <a14:backgroundMark x1="18109" y1="68713" x2="17103" y2="69461"/>
                        <a14:backgroundMark x1="39638" y1="76497" x2="36620" y2="73054"/>
                        <a14:backgroundMark x1="37022" y1="69760" x2="40040" y2="74251"/>
                        <a14:backgroundMark x1="42052" y1="71257" x2="42857" y2="77096"/>
                        <a14:backgroundMark x1="45473" y1="73653" x2="34205" y2="75299"/>
                        <a14:backgroundMark x1="18511" y1="20659" x2="38431" y2="46856"/>
                        <a14:backgroundMark x1="37827" y1="42515" x2="52113" y2="58234"/>
                        <a14:backgroundMark x1="61167" y1="35180" x2="64990" y2="27994"/>
                        <a14:backgroundMark x1="65795" y1="51796" x2="70624" y2="54641"/>
                        <a14:backgroundMark x1="71026" y1="51198" x2="69014" y2="53593"/>
                        <a14:backgroundMark x1="42052" y1="33383" x2="48692" y2="33383"/>
                        <a14:backgroundMark x1="53722" y1="25599" x2="53722" y2="25599"/>
                        <a14:backgroundMark x1="48692" y1="23503" x2="48692" y2="23503"/>
                        <a14:backgroundMark x1="38229" y1="23503" x2="38229" y2="23503"/>
                        <a14:backgroundMark x1="48692" y1="15120" x2="51710" y2="16018"/>
                        <a14:backgroundMark x1="42052" y1="14820" x2="40040" y2="15120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524480" y="3305903"/>
            <a:ext cx="954291" cy="1281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03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020151" cy="796277"/>
            <a:chOff x="859687" y="192743"/>
            <a:chExt cx="1020151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020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Result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62709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/>
              </a:rPr>
              <a:t>Test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7AC7A50-1443-46C7-8FFC-12B197A8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899" y="-1"/>
            <a:ext cx="3343507" cy="3343507"/>
          </a:xfrm>
          <a:prstGeom prst="rect">
            <a:avLst/>
          </a:prstGeom>
        </p:spPr>
      </p:pic>
      <p:pic>
        <p:nvPicPr>
          <p:cNvPr id="8" name="그림 7" descr="잔디, 실외, 앉아있는, 와이어이(가) 표시된 사진&#10;&#10;자동 생성된 설명">
            <a:extLst>
              <a:ext uri="{FF2B5EF4-FFF2-40B4-BE49-F238E27FC236}">
                <a16:creationId xmlns:a16="http://schemas.microsoft.com/office/drawing/2014/main" xmlns="" id="{D2623F60-BB4C-44AF-9B94-90E9569A7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57" y="0"/>
            <a:ext cx="3343507" cy="334350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C41BBF94-785F-483C-A227-655124486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457" y="3514494"/>
            <a:ext cx="3343507" cy="33435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EACD348-7C9D-DB41-9698-75D9B6FC1B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70" b="19255"/>
          <a:stretch/>
        </p:blipFill>
        <p:spPr>
          <a:xfrm>
            <a:off x="6078899" y="3514494"/>
            <a:ext cx="3309303" cy="33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xmlns="" id="{D406E4A3-0A38-1F46-82B1-2E9477435033}"/>
              </a:ext>
            </a:extLst>
          </p:cNvPr>
          <p:cNvSpPr/>
          <p:nvPr/>
        </p:nvSpPr>
        <p:spPr>
          <a:xfrm>
            <a:off x="6483106" y="3551944"/>
            <a:ext cx="3440293" cy="1338470"/>
          </a:xfrm>
          <a:prstGeom prst="roundRect">
            <a:avLst/>
          </a:prstGeom>
          <a:solidFill>
            <a:srgbClr val="ABC571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020151" cy="796277"/>
            <a:chOff x="859687" y="192743"/>
            <a:chExt cx="1020151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020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Result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3013967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 err="1">
                <a:solidFill>
                  <a:srgbClr val="94B54B"/>
                </a:solidFill>
                <a:latin typeface="+mj-lt"/>
                <a:ea typeface="나눔스퀘어 Light"/>
              </a:rPr>
              <a:t>Friis</a:t>
            </a:r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 transmission equation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06945E9E-12C8-0F42-B14C-5FD07C6AF40B}"/>
                  </a:ext>
                </a:extLst>
              </p:cNvPr>
              <p:cNvSpPr txBox="1"/>
              <p:nvPr/>
            </p:nvSpPr>
            <p:spPr>
              <a:xfrm>
                <a:off x="6318184" y="2387652"/>
                <a:ext cx="3770135" cy="789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</m:sub>
                      </m:sSub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945E9E-12C8-0F42-B14C-5FD07C6AF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184" y="2387652"/>
                <a:ext cx="3770135" cy="789447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6D854719-CFC6-094B-B836-E20A3BBB3B8E}"/>
                  </a:ext>
                </a:extLst>
              </p:cNvPr>
              <p:cNvSpPr txBox="1"/>
              <p:nvPr/>
            </p:nvSpPr>
            <p:spPr>
              <a:xfrm>
                <a:off x="6541117" y="3591700"/>
                <a:ext cx="3165547" cy="1197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  <m:t>𝑡𝑥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  <m:t>𝑡𝑥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  <m:t>𝑟𝑥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ko-KR" sz="28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kumimoji="1" lang="en-US" altLang="ko-K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sz="2800" i="1">
                                      <a:latin typeface="Cambria Math" panose="02040503050406030204" pitchFamily="18" charset="0"/>
                                    </a:rPr>
                                    <m:t>𝑟𝑥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54719-CFC6-094B-B836-E20A3BBB3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17" y="3591700"/>
                <a:ext cx="3165547" cy="1197892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xmlns="" id="{E22E3A93-3A9A-264A-99DA-712C98C93CCF}"/>
              </a:ext>
            </a:extLst>
          </p:cNvPr>
          <p:cNvSpPr txBox="1">
            <a:spLocks/>
          </p:cNvSpPr>
          <p:nvPr/>
        </p:nvSpPr>
        <p:spPr>
          <a:xfrm>
            <a:off x="803321" y="4729404"/>
            <a:ext cx="5650779" cy="6336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highlight>
                  <a:srgbClr val="ABC571"/>
                </a:highlight>
              </a:rPr>
              <a:t>Friis</a:t>
            </a:r>
            <a:r>
              <a:rPr lang="en-US" sz="2400" b="1" dirty="0">
                <a:highlight>
                  <a:srgbClr val="ABC571"/>
                </a:highlight>
              </a:rPr>
              <a:t> transmission equation</a:t>
            </a:r>
          </a:p>
        </p:txBody>
      </p:sp>
      <p:pic>
        <p:nvPicPr>
          <p:cNvPr id="17" name="그림 16" descr="셔츠이(가) 표시된 사진&#10;&#10;자동 생성된 설명">
            <a:extLst>
              <a:ext uri="{FF2B5EF4-FFF2-40B4-BE49-F238E27FC236}">
                <a16:creationId xmlns:a16="http://schemas.microsoft.com/office/drawing/2014/main" xmlns="" id="{B10FD1AB-2583-BF42-8AF4-526157BFB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20" y="1773533"/>
            <a:ext cx="2923504" cy="30852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7F4805D-3785-49E5-9086-30F97B70898C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2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xmlns="" id="{16BA2E85-8D8C-174F-AF8E-97D9411C7744}"/>
              </a:ext>
            </a:extLst>
          </p:cNvPr>
          <p:cNvSpPr/>
          <p:nvPr/>
        </p:nvSpPr>
        <p:spPr>
          <a:xfrm>
            <a:off x="7214452" y="2981739"/>
            <a:ext cx="3440293" cy="1338470"/>
          </a:xfrm>
          <a:prstGeom prst="roundRect">
            <a:avLst/>
          </a:prstGeom>
          <a:solidFill>
            <a:srgbClr val="ABC571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020151" cy="796277"/>
            <a:chOff x="859687" y="192743"/>
            <a:chExt cx="1020151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020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Result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37903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Fresnel</a:t>
            </a:r>
            <a:r>
              <a:rPr lang="ko-KR" altLang="en-US" dirty="0">
                <a:solidFill>
                  <a:srgbClr val="94B54B"/>
                </a:solidFill>
                <a:latin typeface="+mj-lt"/>
                <a:ea typeface="나눔스퀘어 Light"/>
              </a:rPr>
              <a:t> </a:t>
            </a:r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Zone</a:t>
            </a:r>
            <a:endParaRPr lang="en-US" altLang="ko-KR" dirty="0">
              <a:solidFill>
                <a:srgbClr val="94B54B"/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8932C93C-C6CF-4FCF-9A4B-E3F746EF12C0}"/>
              </a:ext>
            </a:extLst>
          </p:cNvPr>
          <p:cNvSpPr txBox="1">
            <a:spLocks/>
          </p:cNvSpPr>
          <p:nvPr/>
        </p:nvSpPr>
        <p:spPr>
          <a:xfrm>
            <a:off x="2529972" y="5256468"/>
            <a:ext cx="1944736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highlight>
                  <a:srgbClr val="ABC571"/>
                </a:highlight>
              </a:rPr>
              <a:t>Fresnel Zone</a:t>
            </a:r>
          </a:p>
        </p:txBody>
      </p:sp>
      <p:pic>
        <p:nvPicPr>
          <p:cNvPr id="6" name="Picture 4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xmlns="" id="{CFD42C8B-57D9-481A-B59F-310DED53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48" y="2436361"/>
            <a:ext cx="4918258" cy="2442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762C7436-4E55-B547-88F6-79BEC8217E78}"/>
                  </a:ext>
                </a:extLst>
              </p:cNvPr>
              <p:cNvSpPr txBox="1"/>
              <p:nvPr/>
            </p:nvSpPr>
            <p:spPr>
              <a:xfrm>
                <a:off x="7513979" y="3110318"/>
                <a:ext cx="2915478" cy="1094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ko-KR" sz="3200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>
                          <m:fPr>
                            <m:ctrlPr>
                              <a:rPr kumimoji="1"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ko-KR" sz="32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ko-K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kumimoji="1" lang="en-US" altLang="ko-K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C7436-4E55-B547-88F6-79BEC82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79" y="3110318"/>
                <a:ext cx="2915478" cy="1094467"/>
              </a:xfrm>
              <a:prstGeom prst="rect">
                <a:avLst/>
              </a:prstGeom>
              <a:blipFill>
                <a:blip r:embed="rId4"/>
                <a:stretch>
                  <a:fillRect l="-435"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C09E6ECA-2B58-EC44-B7E0-7D17E30206C5}"/>
                  </a:ext>
                </a:extLst>
              </p:cNvPr>
              <p:cNvSpPr txBox="1"/>
              <p:nvPr/>
            </p:nvSpPr>
            <p:spPr>
              <a:xfrm>
                <a:off x="8197957" y="4361811"/>
                <a:ext cx="1632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ko-KR" dirty="0"/>
                  <a:t> 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9E6ECA-2B58-EC44-B7E0-7D17E3020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957" y="4361811"/>
                <a:ext cx="1632306" cy="369332"/>
              </a:xfrm>
              <a:prstGeom prst="rect">
                <a:avLst/>
              </a:prstGeom>
              <a:blipFill>
                <a:blip r:embed="rId5"/>
                <a:stretch>
                  <a:fillRect l="-775" t="-3226" r="-1550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00B90EB-DD4B-46E8-BAB1-6282C346328E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8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92CADAAD-AB6B-724F-902F-2DA94E000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00657"/>
              </p:ext>
            </p:extLst>
          </p:nvPr>
        </p:nvGraphicFramePr>
        <p:xfrm>
          <a:off x="6718752" y="1740947"/>
          <a:ext cx="482347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4927">
                  <a:extLst>
                    <a:ext uri="{9D8B030D-6E8A-4147-A177-3AD203B41FA5}">
                      <a16:colId xmlns:a16="http://schemas.microsoft.com/office/drawing/2014/main" xmlns="" val="1850800125"/>
                    </a:ext>
                  </a:extLst>
                </a:gridCol>
                <a:gridCol w="1948543">
                  <a:extLst>
                    <a:ext uri="{9D8B030D-6E8A-4147-A177-3AD203B41FA5}">
                      <a16:colId xmlns:a16="http://schemas.microsoft.com/office/drawing/2014/main" xmlns="" val="3374731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Transmitter Power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 dBm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93329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Transmitter 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1.17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dBi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37421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Receiver 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dBi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87586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Theoretical Distance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67.1 km ( 41.70 mile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3397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Height Needed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186.58m ( 612.14 ft 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79226448"/>
                  </a:ext>
                </a:extLst>
              </a:tr>
            </a:tbl>
          </a:graphicData>
        </a:graphic>
      </p:graphicFrame>
      <p:sp>
        <p:nvSpPr>
          <p:cNvPr id="24" name="평행 사변형 23">
            <a:extLst>
              <a:ext uri="{FF2B5EF4-FFF2-40B4-BE49-F238E27FC236}">
                <a16:creationId xmlns:a16="http://schemas.microsoft.com/office/drawing/2014/main" xmlns="" id="{FC6FD349-FE94-402A-A118-6551F7E3EC4B}"/>
              </a:ext>
            </a:extLst>
          </p:cNvPr>
          <p:cNvSpPr/>
          <p:nvPr/>
        </p:nvSpPr>
        <p:spPr>
          <a:xfrm>
            <a:off x="8655470" y="1014645"/>
            <a:ext cx="950034" cy="334536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xmlns="" id="{2BBFD7FC-2BBB-40A5-9CFD-F50C8577A241}"/>
              </a:ext>
            </a:extLst>
          </p:cNvPr>
          <p:cNvSpPr/>
          <p:nvPr/>
        </p:nvSpPr>
        <p:spPr>
          <a:xfrm>
            <a:off x="3385378" y="1059463"/>
            <a:ext cx="950034" cy="334536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020151" cy="796277"/>
            <a:chOff x="859687" y="192743"/>
            <a:chExt cx="1020151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020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Result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18667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/>
              </a:rPr>
              <a:t>Test Result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E762331-AF2A-0F40-B0A8-9EAAA4326186}"/>
              </a:ext>
            </a:extLst>
          </p:cNvPr>
          <p:cNvSpPr txBox="1"/>
          <p:nvPr/>
        </p:nvSpPr>
        <p:spPr>
          <a:xfrm>
            <a:off x="3312008" y="934343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/>
              <a:t>LoRa</a:t>
            </a:r>
            <a:endParaRPr kumimoji="1"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8FA57CD-F7D3-3547-BA5F-35FA14DDB7CF}"/>
              </a:ext>
            </a:extLst>
          </p:cNvPr>
          <p:cNvSpPr txBox="1"/>
          <p:nvPr/>
        </p:nvSpPr>
        <p:spPr>
          <a:xfrm>
            <a:off x="8545231" y="928458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APRS</a:t>
            </a:r>
            <a:endParaRPr kumimoji="1" lang="ko-KR" altLang="en-US" sz="32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0274C72-DE5E-4D69-AFAE-4A1E666E7F00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1F4C2D03-1230-6041-B0C1-42F8021B0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77010"/>
              </p:ext>
            </p:extLst>
          </p:nvPr>
        </p:nvGraphicFramePr>
        <p:xfrm>
          <a:off x="1446302" y="1740947"/>
          <a:ext cx="482818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640">
                  <a:extLst>
                    <a:ext uri="{9D8B030D-6E8A-4147-A177-3AD203B41FA5}">
                      <a16:colId xmlns:a16="http://schemas.microsoft.com/office/drawing/2014/main" xmlns="" val="1116198027"/>
                    </a:ext>
                  </a:extLst>
                </a:gridCol>
                <a:gridCol w="1944545">
                  <a:extLst>
                    <a:ext uri="{9D8B030D-6E8A-4147-A177-3AD203B41FA5}">
                      <a16:colId xmlns:a16="http://schemas.microsoft.com/office/drawing/2014/main" xmlns="" val="1771743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Transmitter Power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16 dBm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05643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Transmitter 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dBi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71997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Receiver 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dBi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6636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Theoretical Distance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9.3 km ( 5.78 mile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33343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Height Needed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27.79m ( 91.17 ft 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159883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54ECA1E-5D3B-F148-8487-53B0EBFF8605}"/>
              </a:ext>
            </a:extLst>
          </p:cNvPr>
          <p:cNvSpPr txBox="1"/>
          <p:nvPr/>
        </p:nvSpPr>
        <p:spPr>
          <a:xfrm>
            <a:off x="7369890" y="5319518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for distance 0.84 km</a:t>
            </a:r>
          </a:p>
          <a:p>
            <a:pPr algn="ctr"/>
            <a:r>
              <a:rPr kumimoji="1" lang="en-US" altLang="ko-KR" dirty="0"/>
              <a:t>antenna height should be 20.88m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F430E56-01AB-8545-99AA-9CD5A82D18C7}"/>
              </a:ext>
            </a:extLst>
          </p:cNvPr>
          <p:cNvSpPr txBox="1"/>
          <p:nvPr/>
        </p:nvSpPr>
        <p:spPr>
          <a:xfrm>
            <a:off x="2000361" y="5319520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for distance 4.2 km</a:t>
            </a:r>
          </a:p>
          <a:p>
            <a:pPr algn="ctr"/>
            <a:r>
              <a:rPr kumimoji="1" lang="en-US" altLang="ko-KR" dirty="0"/>
              <a:t>antenna height should be 18.67m</a:t>
            </a:r>
            <a:endParaRPr kumimoji="1"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9E1662A-6C0E-E844-958C-A590AE85CD73}"/>
              </a:ext>
            </a:extLst>
          </p:cNvPr>
          <p:cNvSpPr txBox="1"/>
          <p:nvPr/>
        </p:nvSpPr>
        <p:spPr>
          <a:xfrm>
            <a:off x="3391491" y="4854324"/>
            <a:ext cx="608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rgbClr val="94B54B"/>
                </a:solidFill>
              </a:rPr>
              <a:t>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795B6DE-46FC-634B-91D0-8F9D6CFE059A}"/>
              </a:ext>
            </a:extLst>
          </p:cNvPr>
          <p:cNvSpPr txBox="1"/>
          <p:nvPr/>
        </p:nvSpPr>
        <p:spPr>
          <a:xfrm rot="10800000">
            <a:off x="3590271" y="5504185"/>
            <a:ext cx="608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rgbClr val="94B54B"/>
                </a:solidFill>
              </a:rPr>
              <a:t>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337A54A-313F-104D-A5E1-455850B09E1A}"/>
              </a:ext>
            </a:extLst>
          </p:cNvPr>
          <p:cNvSpPr txBox="1"/>
          <p:nvPr/>
        </p:nvSpPr>
        <p:spPr>
          <a:xfrm>
            <a:off x="8959800" y="4854324"/>
            <a:ext cx="608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rgbClr val="94B54B"/>
                </a:solidFill>
              </a:rPr>
              <a:t>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D45211E-105F-2042-840D-F990158CB7F9}"/>
              </a:ext>
            </a:extLst>
          </p:cNvPr>
          <p:cNvSpPr txBox="1"/>
          <p:nvPr/>
        </p:nvSpPr>
        <p:spPr>
          <a:xfrm rot="10800000">
            <a:off x="9158580" y="5504185"/>
            <a:ext cx="608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i="1" dirty="0">
                <a:solidFill>
                  <a:srgbClr val="94B54B"/>
                </a:solidFill>
              </a:rPr>
              <a:t>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1439F083-4229-2A4E-8E19-54CFFECBC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23080"/>
              </p:ext>
            </p:extLst>
          </p:nvPr>
        </p:nvGraphicFramePr>
        <p:xfrm>
          <a:off x="1446301" y="3513992"/>
          <a:ext cx="482818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526">
                  <a:extLst>
                    <a:ext uri="{9D8B030D-6E8A-4147-A177-3AD203B41FA5}">
                      <a16:colId xmlns:a16="http://schemas.microsoft.com/office/drawing/2014/main" xmlns="" val="1721134954"/>
                    </a:ext>
                  </a:extLst>
                </a:gridCol>
                <a:gridCol w="1933659">
                  <a:extLst>
                    <a:ext uri="{9D8B030D-6E8A-4147-A177-3AD203B41FA5}">
                      <a16:colId xmlns:a16="http://schemas.microsoft.com/office/drawing/2014/main" xmlns="" val="2255029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Transmitter Antenna Height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2.1 m ( 6.89 ft 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337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Receiver Antenna Height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2.7 m ( 8.86 ft 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99739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Tested Distance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4.2 km ( 2.6 mile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22633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Efficiency Constrained by Height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45.16%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85317952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xmlns="" id="{DCFCF3F0-30F6-584E-891B-714CB357F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787903"/>
              </p:ext>
            </p:extLst>
          </p:nvPr>
        </p:nvGraphicFramePr>
        <p:xfrm>
          <a:off x="6718752" y="3500299"/>
          <a:ext cx="482818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9352">
                  <a:extLst>
                    <a:ext uri="{9D8B030D-6E8A-4147-A177-3AD203B41FA5}">
                      <a16:colId xmlns:a16="http://schemas.microsoft.com/office/drawing/2014/main" xmlns="" val="665599921"/>
                    </a:ext>
                  </a:extLst>
                </a:gridCol>
                <a:gridCol w="1938834">
                  <a:extLst>
                    <a:ext uri="{9D8B030D-6E8A-4147-A177-3AD203B41FA5}">
                      <a16:colId xmlns:a16="http://schemas.microsoft.com/office/drawing/2014/main" xmlns="" val="27999587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Transmitter Antenna Height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m (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 6.89 </a:t>
                      </a:r>
                      <a:r>
                        <a:rPr lang="en-US" altLang="ko-KR" sz="1400" b="0" baseline="0" dirty="0" err="1" smtClean="0">
                          <a:solidFill>
                            <a:schemeClr val="tx1"/>
                          </a:solidFill>
                        </a:rPr>
                        <a:t>ft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</a:rPr>
                        <a:t> 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28108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Receiver Antenna Height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3.2 m ( 10.50 ft 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19414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Tested Distance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0.84 km ( 0.52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mile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77774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Efficiency Constrained by Height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C5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1.25%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87358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16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712328" cy="796277"/>
            <a:chOff x="859687" y="192743"/>
            <a:chExt cx="1712328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712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Conclusion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261469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Limitation and Conclusion</a:t>
            </a:r>
            <a:endParaRPr lang="en-US" altLang="ko-KR" dirty="0">
              <a:solidFill>
                <a:srgbClr val="94B54B"/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13" name="Picture 13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xmlns="" id="{D4FB69B2-4840-5E4D-9244-9A4A9F65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30" y="1846334"/>
            <a:ext cx="3165331" cy="31653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6F7A3E9-BAC9-0B47-88DF-5778192FB8BC}"/>
              </a:ext>
            </a:extLst>
          </p:cNvPr>
          <p:cNvSpPr txBox="1"/>
          <p:nvPr/>
        </p:nvSpPr>
        <p:spPr>
          <a:xfrm>
            <a:off x="748945" y="4046338"/>
            <a:ext cx="618951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Transmitter and Receiver place 1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86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 height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67km coverage distance</a:t>
            </a:r>
          </a:p>
          <a:p>
            <a:pPr algn="ctr"/>
            <a:r>
              <a:rPr lang="en-US" altLang="ko-KR" sz="2400" b="1" dirty="0">
                <a:solidFill>
                  <a:srgbClr val="568830"/>
                </a:solidFill>
                <a:ea typeface="나눔스퀘어 Light"/>
              </a:rPr>
              <a:t>by Fresnel</a:t>
            </a:r>
            <a:r>
              <a:rPr lang="ko-KR" altLang="en-US" sz="2400" b="1" dirty="0">
                <a:solidFill>
                  <a:srgbClr val="568830"/>
                </a:solidFill>
                <a:ea typeface="나눔스퀘어 Light"/>
              </a:rPr>
              <a:t> </a:t>
            </a:r>
            <a:r>
              <a:rPr lang="en-US" altLang="ko-KR" sz="2400" b="1" dirty="0">
                <a:solidFill>
                  <a:srgbClr val="568830"/>
                </a:solidFill>
                <a:ea typeface="나눔스퀘어 Light"/>
              </a:rPr>
              <a:t>Zone</a:t>
            </a:r>
            <a:endParaRPr lang="en-US" altLang="ko-KR" sz="2400" b="1" dirty="0">
              <a:solidFill>
                <a:srgbClr val="568830"/>
              </a:solidFill>
              <a:ea typeface="나눔스퀘어 Light" panose="020B0600000101010101" pitchFamily="50" charset="-127"/>
            </a:endParaRPr>
          </a:p>
          <a:p>
            <a:pPr algn="ctr"/>
            <a:endParaRPr lang="en-US" altLang="ko-KR" sz="2400" b="1" dirty="0"/>
          </a:p>
          <a:p>
            <a:pPr algn="ctr"/>
            <a:r>
              <a:rPr lang="en-US" sz="2400" b="1" dirty="0"/>
              <a:t> 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30CF976-0E4E-CF4E-86ED-4A013718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55" y="1785459"/>
            <a:ext cx="382485" cy="382485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xmlns="" id="{0DBAE14E-9F29-FF48-892B-4B2010832A70}"/>
              </a:ext>
            </a:extLst>
          </p:cNvPr>
          <p:cNvCxnSpPr/>
          <p:nvPr/>
        </p:nvCxnSpPr>
        <p:spPr>
          <a:xfrm>
            <a:off x="1216655" y="3817742"/>
            <a:ext cx="4905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7819DBE-55A4-484D-A3FD-6C51C7292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020" y="1785459"/>
            <a:ext cx="382485" cy="38248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DB7377AB-6D77-234B-9033-EBF4F15C5423}"/>
              </a:ext>
            </a:extLst>
          </p:cNvPr>
          <p:cNvCxnSpPr>
            <a:cxnSpLocks/>
          </p:cNvCxnSpPr>
          <p:nvPr/>
        </p:nvCxnSpPr>
        <p:spPr>
          <a:xfrm>
            <a:off x="1407897" y="2167944"/>
            <a:ext cx="0" cy="16497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39FC7E4-467E-974B-82B4-3ED6A8F49916}"/>
              </a:ext>
            </a:extLst>
          </p:cNvPr>
          <p:cNvSpPr txBox="1"/>
          <p:nvPr/>
        </p:nvSpPr>
        <p:spPr>
          <a:xfrm>
            <a:off x="3351435" y="2066988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67km</a:t>
            </a:r>
            <a:endParaRPr kumimoji="1"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CD47EB7-5165-6349-9F31-80058EBB7E5B}"/>
              </a:ext>
            </a:extLst>
          </p:cNvPr>
          <p:cNvSpPr txBox="1"/>
          <p:nvPr/>
        </p:nvSpPr>
        <p:spPr>
          <a:xfrm>
            <a:off x="1407897" y="2809330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186m</a:t>
            </a:r>
            <a:endParaRPr kumimoji="1" lang="ko-KR" altLang="en-US" sz="16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A582CBE7-A815-7141-88EB-AC464AB2A97A}"/>
              </a:ext>
            </a:extLst>
          </p:cNvPr>
          <p:cNvCxnSpPr>
            <a:cxnSpLocks/>
          </p:cNvCxnSpPr>
          <p:nvPr/>
        </p:nvCxnSpPr>
        <p:spPr>
          <a:xfrm>
            <a:off x="3763620" y="1976701"/>
            <a:ext cx="19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3A5E0389-AAEC-6343-8EE3-410C72532273}"/>
              </a:ext>
            </a:extLst>
          </p:cNvPr>
          <p:cNvCxnSpPr>
            <a:cxnSpLocks/>
          </p:cNvCxnSpPr>
          <p:nvPr/>
        </p:nvCxnSpPr>
        <p:spPr>
          <a:xfrm flipH="1">
            <a:off x="1599140" y="1979047"/>
            <a:ext cx="1977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AFB260-ECC7-BC43-A593-3831A0178FD1}"/>
              </a:ext>
            </a:extLst>
          </p:cNvPr>
          <p:cNvSpPr txBox="1"/>
          <p:nvPr/>
        </p:nvSpPr>
        <p:spPr>
          <a:xfrm>
            <a:off x="3529063" y="1831694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ABC571"/>
                </a:solidFill>
              </a:rPr>
              <a:t>//</a:t>
            </a:r>
            <a:endParaRPr kumimoji="1" lang="ko-KR" altLang="en-US" sz="1400" dirty="0">
              <a:solidFill>
                <a:srgbClr val="ABC571"/>
              </a:solidFill>
            </a:endParaRPr>
          </a:p>
        </p:txBody>
      </p:sp>
      <p:pic>
        <p:nvPicPr>
          <p:cNvPr id="35" name="Picture 2" descr="APRS png에 대한 이미지 검색결과">
            <a:extLst>
              <a:ext uri="{FF2B5EF4-FFF2-40B4-BE49-F238E27FC236}">
                <a16:creationId xmlns:a16="http://schemas.microsoft.com/office/drawing/2014/main" xmlns="" id="{A4D4E159-FB1A-7A4F-B564-FBA303B31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2140" r="2163" b="2705"/>
          <a:stretch/>
        </p:blipFill>
        <p:spPr bwMode="auto">
          <a:xfrm>
            <a:off x="2794136" y="5451415"/>
            <a:ext cx="1792377" cy="89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E808BFE0-7E0E-6042-9065-8AAF75B732F7}"/>
              </a:ext>
            </a:extLst>
          </p:cNvPr>
          <p:cNvGrpSpPr/>
          <p:nvPr/>
        </p:nvGrpSpPr>
        <p:grpSpPr>
          <a:xfrm>
            <a:off x="7752813" y="4755279"/>
            <a:ext cx="3491764" cy="512772"/>
            <a:chOff x="6763059" y="4938997"/>
            <a:chExt cx="3491764" cy="51277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9DC07371-568C-974E-867B-3E6CE1A7E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3059" y="4938998"/>
              <a:ext cx="512417" cy="51241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B48FBC58-1157-8E40-A62F-B630A572C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2406" y="4938997"/>
              <a:ext cx="512417" cy="51241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8F21951F-0DCE-2640-B9D7-0FBB6793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98044" y="4938997"/>
              <a:ext cx="512417" cy="51241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1A2D0D16-14AA-5B48-A7A4-D88575E2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3049" y="4939352"/>
              <a:ext cx="512417" cy="51241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F84CAA4A-E28B-5948-BDEA-F5BF50B7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8054" y="4938998"/>
              <a:ext cx="512417" cy="51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4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132315" cy="796277"/>
            <a:chOff x="859687" y="192743"/>
            <a:chExt cx="2132315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1323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Future Works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57947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APRS and </a:t>
            </a:r>
            <a:r>
              <a:rPr lang="en-US" altLang="ko-KR" dirty="0" err="1">
                <a:solidFill>
                  <a:srgbClr val="94B54B"/>
                </a:solidFill>
                <a:latin typeface="+mj-lt"/>
                <a:ea typeface="나눔스퀘어 Light"/>
              </a:rPr>
              <a:t>LoRa</a:t>
            </a:r>
            <a:endParaRPr lang="en-US" altLang="ko-KR" dirty="0">
              <a:solidFill>
                <a:srgbClr val="94B54B"/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CEAFEAC-6593-6741-AB49-1C5ED589BDF9}"/>
              </a:ext>
            </a:extLst>
          </p:cNvPr>
          <p:cNvSpPr txBox="1"/>
          <p:nvPr/>
        </p:nvSpPr>
        <p:spPr>
          <a:xfrm>
            <a:off x="1586678" y="2840522"/>
            <a:ext cx="899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</a:t>
            </a:r>
            <a:r>
              <a:rPr kumimoji="1"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LoRa</a:t>
            </a:r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APRS distance coverage with same gain antennas</a:t>
            </a:r>
            <a:endParaRPr kumimoji="1"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1610BC3-A5A4-3245-A129-F86CCED6BFE6}"/>
              </a:ext>
            </a:extLst>
          </p:cNvPr>
          <p:cNvSpPr txBox="1"/>
          <p:nvPr/>
        </p:nvSpPr>
        <p:spPr>
          <a:xfrm>
            <a:off x="1643014" y="4152311"/>
            <a:ext cx="6130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Install antennas on taller structure and test</a:t>
            </a:r>
            <a:endParaRPr kumimoji="1"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3039588-2661-4B75-BFE7-764CC05BA35F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040FEF4-AA6A-42D9-AD26-E61430526401}"/>
              </a:ext>
            </a:extLst>
          </p:cNvPr>
          <p:cNvSpPr/>
          <p:nvPr/>
        </p:nvSpPr>
        <p:spPr>
          <a:xfrm>
            <a:off x="1379068" y="2615274"/>
            <a:ext cx="89209" cy="859997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5D6976E-6D26-46A0-849F-6791F2DBFD5A}"/>
              </a:ext>
            </a:extLst>
          </p:cNvPr>
          <p:cNvSpPr/>
          <p:nvPr/>
        </p:nvSpPr>
        <p:spPr>
          <a:xfrm>
            <a:off x="1379067" y="3953144"/>
            <a:ext cx="89209" cy="859997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1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4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56415" y="2549726"/>
            <a:ext cx="7985760" cy="130462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50720" y="2667931"/>
            <a:ext cx="7985760" cy="1304629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ea typeface="AppleSDGothicNeoH00"/>
              </a:rPr>
              <a:t>Smart Farm using </a:t>
            </a:r>
            <a:r>
              <a:rPr lang="en-US" altLang="ko-KR" sz="3200" spc="-150" dirty="0" err="1">
                <a:ea typeface="AppleSDGothicNeoH00"/>
              </a:rPr>
              <a:t>LoRa</a:t>
            </a:r>
            <a:r>
              <a:rPr lang="en-US" altLang="ko-KR" sz="3200" spc="-150" dirty="0">
                <a:ea typeface="AppleSDGothicNeoH00"/>
              </a:rPr>
              <a:t>/APRS &amp; MQTT</a:t>
            </a:r>
            <a:endParaRPr lang="ko-KR" altLang="en-US" sz="3200" spc="-150" dirty="0"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3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93DE60D-13F1-4B02-A7FA-B2B79243AD93}"/>
              </a:ext>
            </a:extLst>
          </p:cNvPr>
          <p:cNvCxnSpPr>
            <a:cxnSpLocks/>
          </p:cNvCxnSpPr>
          <p:nvPr/>
        </p:nvCxnSpPr>
        <p:spPr>
          <a:xfrm>
            <a:off x="5787516" y="1612460"/>
            <a:ext cx="0" cy="34890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A993CE7C-F6E3-46FB-988C-0DCF6F7F4523}"/>
              </a:ext>
            </a:extLst>
          </p:cNvPr>
          <p:cNvSpPr/>
          <p:nvPr/>
        </p:nvSpPr>
        <p:spPr>
          <a:xfrm>
            <a:off x="5731591" y="2833257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C60CD612-A1D6-4B40-B7DF-EA86D261CCBF}"/>
              </a:ext>
            </a:extLst>
          </p:cNvPr>
          <p:cNvSpPr/>
          <p:nvPr/>
        </p:nvSpPr>
        <p:spPr>
          <a:xfrm>
            <a:off x="5731591" y="3344380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8EB688FE-D690-4110-954E-D8C2E94ABFB0}"/>
              </a:ext>
            </a:extLst>
          </p:cNvPr>
          <p:cNvSpPr/>
          <p:nvPr/>
        </p:nvSpPr>
        <p:spPr>
          <a:xfrm>
            <a:off x="5731591" y="3907034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785DB970-CDB9-4659-8F19-24AA0A44C53A}"/>
              </a:ext>
            </a:extLst>
          </p:cNvPr>
          <p:cNvSpPr/>
          <p:nvPr/>
        </p:nvSpPr>
        <p:spPr>
          <a:xfrm>
            <a:off x="5731591" y="4443922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0887609C-6A0A-467A-B957-0EA283A94BCA}"/>
              </a:ext>
            </a:extLst>
          </p:cNvPr>
          <p:cNvSpPr/>
          <p:nvPr/>
        </p:nvSpPr>
        <p:spPr>
          <a:xfrm>
            <a:off x="5731591" y="5002067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96EA7D6-34F3-4D8A-992D-CB528BC167F7}"/>
              </a:ext>
            </a:extLst>
          </p:cNvPr>
          <p:cNvSpPr txBox="1"/>
          <p:nvPr/>
        </p:nvSpPr>
        <p:spPr>
          <a:xfrm>
            <a:off x="3674618" y="1655042"/>
            <a:ext cx="183659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>
                <a:solidFill>
                  <a:schemeClr val="bg2">
                    <a:lumMod val="25000"/>
                  </a:schemeClr>
                </a:solidFill>
              </a:rPr>
              <a:t>CONTENTS</a:t>
            </a:r>
            <a:endParaRPr lang="ko-KR" altLang="en-US" sz="3200" spc="-1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7F11D79-F673-4F2D-9BF4-BFB6583DD968}"/>
              </a:ext>
            </a:extLst>
          </p:cNvPr>
          <p:cNvSpPr txBox="1"/>
          <p:nvPr/>
        </p:nvSpPr>
        <p:spPr>
          <a:xfrm>
            <a:off x="5899366" y="2498903"/>
            <a:ext cx="2352760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Design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Data &amp; Algorithm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Result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Future Works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1E4546A-B4E2-4A30-920C-7CFAA64EFF26}"/>
              </a:ext>
            </a:extLst>
          </p:cNvPr>
          <p:cNvSpPr/>
          <p:nvPr/>
        </p:nvSpPr>
        <p:spPr>
          <a:xfrm>
            <a:off x="0" y="-7965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29713F1-84DF-41C9-A363-7A09CAC449CC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777B44-8C58-44AF-8976-B1B99285709E}"/>
              </a:ext>
            </a:extLst>
          </p:cNvPr>
          <p:cNvSpPr txBox="1"/>
          <p:nvPr/>
        </p:nvSpPr>
        <p:spPr>
          <a:xfrm>
            <a:off x="4130051" y="2128063"/>
            <a:ext cx="1545616" cy="43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ppleSDGothicNeoH00" panose="02000503000000000000" pitchFamily="2" charset="-127"/>
              </a:rPr>
              <a:t>Smart Farm using </a:t>
            </a:r>
          </a:p>
          <a:p>
            <a:pPr algn="r">
              <a:lnSpc>
                <a:spcPts val="1300"/>
              </a:lnSpc>
            </a:pP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AppleSDGothicNeoH00" panose="02000503000000000000" pitchFamily="2" charset="-127"/>
              </a:rPr>
              <a:t>LoRa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ppleSDGothicNeoH00" panose="02000503000000000000" pitchFamily="2" charset="-127"/>
              </a:rPr>
              <a:t>/APRS &amp; MQTT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j-lt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01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93DE60D-13F1-4B02-A7FA-B2B79243AD93}"/>
              </a:ext>
            </a:extLst>
          </p:cNvPr>
          <p:cNvCxnSpPr>
            <a:cxnSpLocks/>
          </p:cNvCxnSpPr>
          <p:nvPr/>
        </p:nvCxnSpPr>
        <p:spPr>
          <a:xfrm>
            <a:off x="5787516" y="1717401"/>
            <a:ext cx="0" cy="334804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C60CD612-A1D6-4B40-B7DF-EA86D261CCBF}"/>
              </a:ext>
            </a:extLst>
          </p:cNvPr>
          <p:cNvSpPr/>
          <p:nvPr/>
        </p:nvSpPr>
        <p:spPr>
          <a:xfrm>
            <a:off x="5731591" y="2757929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8EB688FE-D690-4110-954E-D8C2E94ABFB0}"/>
              </a:ext>
            </a:extLst>
          </p:cNvPr>
          <p:cNvSpPr/>
          <p:nvPr/>
        </p:nvSpPr>
        <p:spPr>
          <a:xfrm>
            <a:off x="5731591" y="3320583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785DB970-CDB9-4659-8F19-24AA0A44C53A}"/>
              </a:ext>
            </a:extLst>
          </p:cNvPr>
          <p:cNvSpPr/>
          <p:nvPr/>
        </p:nvSpPr>
        <p:spPr>
          <a:xfrm>
            <a:off x="5731591" y="3857471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0887609C-6A0A-467A-B957-0EA283A94BCA}"/>
              </a:ext>
            </a:extLst>
          </p:cNvPr>
          <p:cNvSpPr/>
          <p:nvPr/>
        </p:nvSpPr>
        <p:spPr>
          <a:xfrm>
            <a:off x="5731591" y="4415616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9F3B5154-491D-430F-AE5A-8501F6B22BBA}"/>
              </a:ext>
            </a:extLst>
          </p:cNvPr>
          <p:cNvSpPr/>
          <p:nvPr/>
        </p:nvSpPr>
        <p:spPr>
          <a:xfrm>
            <a:off x="5731591" y="4973761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96EA7D6-34F3-4D8A-992D-CB528BC167F7}"/>
              </a:ext>
            </a:extLst>
          </p:cNvPr>
          <p:cNvSpPr txBox="1"/>
          <p:nvPr/>
        </p:nvSpPr>
        <p:spPr>
          <a:xfrm>
            <a:off x="3674618" y="1767751"/>
            <a:ext cx="183659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</a:rPr>
              <a:t>CONTENTS</a:t>
            </a:r>
            <a:endParaRPr lang="ko-KR" altLang="en-US" sz="32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7F11D79-F673-4F2D-9BF4-BFB6583DD968}"/>
              </a:ext>
            </a:extLst>
          </p:cNvPr>
          <p:cNvSpPr txBox="1"/>
          <p:nvPr/>
        </p:nvSpPr>
        <p:spPr>
          <a:xfrm>
            <a:off x="5899366" y="2517213"/>
            <a:ext cx="5469767" cy="2702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Team </a:t>
            </a:r>
            <a:r>
              <a:rPr lang="en-US" altLang="ko-KR" sz="2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AgIoT</a:t>
            </a:r>
          </a:p>
          <a:p>
            <a:pPr>
              <a:lnSpc>
                <a:spcPct val="150000"/>
              </a:lnSpc>
            </a:pPr>
            <a:r>
              <a:rPr lang="en-US" altLang="ko-KR" sz="2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sz="2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Feasibility of </a:t>
            </a:r>
            <a:r>
              <a:rPr lang="en-US" altLang="ko-KR" sz="2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LoRa</a:t>
            </a:r>
            <a:r>
              <a:rPr lang="en-US" altLang="ko-KR" sz="2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versus APRS in </a:t>
            </a:r>
            <a:r>
              <a:rPr lang="en-US" altLang="ko-KR" sz="2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AgIoT</a:t>
            </a:r>
            <a:endParaRPr lang="en-US" altLang="ko-KR" sz="23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Smart Farm using </a:t>
            </a:r>
            <a:r>
              <a:rPr lang="en-US" altLang="ko-KR" sz="23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LoRa</a:t>
            </a:r>
            <a:r>
              <a:rPr lang="en-US" altLang="ko-KR" sz="2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/APRS</a:t>
            </a:r>
            <a:r>
              <a:rPr lang="ko-KR" altLang="en-US" sz="2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3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&amp; MQTT</a:t>
            </a:r>
          </a:p>
          <a:p>
            <a:pPr>
              <a:lnSpc>
                <a:spcPct val="150000"/>
              </a:lnSpc>
            </a:pPr>
            <a:r>
              <a:rPr lang="en-US" sz="2300" dirty="0" err="1">
                <a:solidFill>
                  <a:schemeClr val="bg2">
                    <a:lumMod val="50000"/>
                  </a:schemeClr>
                </a:solidFill>
              </a:rPr>
              <a:t>QnA</a:t>
            </a:r>
            <a:endParaRPr lang="en-US" sz="2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1E4546A-B4E2-4A30-920C-7CFAA64EFF26}"/>
              </a:ext>
            </a:extLst>
          </p:cNvPr>
          <p:cNvSpPr/>
          <p:nvPr/>
        </p:nvSpPr>
        <p:spPr>
          <a:xfrm>
            <a:off x="0" y="-7965"/>
            <a:ext cx="12192000" cy="112709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29713F1-84DF-41C9-A363-7A09CAC449CC}"/>
              </a:ext>
            </a:extLst>
          </p:cNvPr>
          <p:cNvSpPr/>
          <p:nvPr/>
        </p:nvSpPr>
        <p:spPr>
          <a:xfrm>
            <a:off x="0" y="6745290"/>
            <a:ext cx="12192000" cy="112710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64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031325" cy="796277"/>
            <a:chOff x="859687" y="192743"/>
            <a:chExt cx="2031325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Introduction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나눔스퀘어 Light" panose="020B0600000101010101" pitchFamily="50" charset="-127"/>
                </a:rPr>
                <a:t>Our Part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0E960A-E662-4E54-BAC9-8A0E1B509E58}"/>
              </a:ext>
            </a:extLst>
          </p:cNvPr>
          <p:cNvSpPr txBox="1"/>
          <p:nvPr/>
        </p:nvSpPr>
        <p:spPr>
          <a:xfrm>
            <a:off x="2645526" y="2425733"/>
            <a:ext cx="7532618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1. Low-cost</a:t>
            </a:r>
          </a:p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2. Low power consumption</a:t>
            </a:r>
          </a:p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High convenience for management</a:t>
            </a:r>
            <a:endParaRPr lang="en-US" altLang="ko-KR" sz="3600" spc="-150" dirty="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4. Lightweight messaging protocol</a:t>
            </a:r>
          </a:p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5. High reliability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3BCCCD7-6380-4645-A45A-FAF3B7CCD0E9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DC7ACFC-ABC4-684A-8486-9299175DD19A}"/>
              </a:ext>
            </a:extLst>
          </p:cNvPr>
          <p:cNvSpPr txBox="1"/>
          <p:nvPr/>
        </p:nvSpPr>
        <p:spPr>
          <a:xfrm>
            <a:off x="913477" y="1450374"/>
            <a:ext cx="1071094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Key Factors of Smart Farm:</a:t>
            </a:r>
            <a:endParaRPr lang="ko-KR" altLang="en-US" sz="3600" b="1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39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893916" cy="796277"/>
            <a:chOff x="859687" y="192743"/>
            <a:chExt cx="1893916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893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Introduction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8066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MQTT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CA3C61-6DCE-7A48-B24B-636374962F42}"/>
              </a:ext>
            </a:extLst>
          </p:cNvPr>
          <p:cNvSpPr txBox="1"/>
          <p:nvPr/>
        </p:nvSpPr>
        <p:spPr>
          <a:xfrm>
            <a:off x="5191761" y="2871825"/>
            <a:ext cx="65475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MQTT is a machine-to-machine (M2M)/"Internet of Things" connectivity protocol. </a:t>
            </a:r>
          </a:p>
          <a:p>
            <a:r>
              <a:rPr lang="en-US" altLang="ko-KR" i="1" dirty="0"/>
              <a:t>It was designed as an extremely lightweight publish/subscribe messaging transport. </a:t>
            </a:r>
          </a:p>
          <a:p>
            <a:r>
              <a:rPr lang="en-US" altLang="ko-KR" i="1" dirty="0"/>
              <a:t>It is useful for connections with remote locations where a small code footprint is required and/or network bandwidth is at a premium. 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543E340A-583E-4E20-9AB3-D2F203F872BB}"/>
              </a:ext>
            </a:extLst>
          </p:cNvPr>
          <p:cNvCxnSpPr>
            <a:cxnSpLocks/>
          </p:cNvCxnSpPr>
          <p:nvPr/>
        </p:nvCxnSpPr>
        <p:spPr>
          <a:xfrm>
            <a:off x="3200400" y="625290"/>
            <a:ext cx="8991600" cy="0"/>
          </a:xfrm>
          <a:prstGeom prst="line">
            <a:avLst/>
          </a:prstGeom>
          <a:ln>
            <a:solidFill>
              <a:srgbClr val="ABC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B3AA0F2-4EAE-4983-B763-CAEDE6D29DC4}"/>
              </a:ext>
            </a:extLst>
          </p:cNvPr>
          <p:cNvSpPr/>
          <p:nvPr/>
        </p:nvSpPr>
        <p:spPr>
          <a:xfrm>
            <a:off x="4794331" y="2746646"/>
            <a:ext cx="118328" cy="2228763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8" descr="mqtt logo에 대한 이미지 검색결과">
            <a:extLst>
              <a:ext uri="{FF2B5EF4-FFF2-40B4-BE49-F238E27FC236}">
                <a16:creationId xmlns:a16="http://schemas.microsoft.com/office/drawing/2014/main" xmlns="" id="{C6BF1F21-4DE7-428C-977E-514B478B0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3" t="28839" r="26619" b="30289"/>
          <a:stretch/>
        </p:blipFill>
        <p:spPr bwMode="auto">
          <a:xfrm>
            <a:off x="1272763" y="2450521"/>
            <a:ext cx="3242466" cy="270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F10ACF0-D09E-4462-8774-D8DE7120CB73}"/>
              </a:ext>
            </a:extLst>
          </p:cNvPr>
          <p:cNvSpPr txBox="1"/>
          <p:nvPr/>
        </p:nvSpPr>
        <p:spPr>
          <a:xfrm>
            <a:off x="7576372" y="1896523"/>
            <a:ext cx="6084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i="1" dirty="0">
                <a:solidFill>
                  <a:srgbClr val="94B54B"/>
                </a:solidFill>
              </a:rPr>
              <a:t>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BD827C4-43E8-4EE3-9A29-80C3A9FD5C6B}"/>
              </a:ext>
            </a:extLst>
          </p:cNvPr>
          <p:cNvSpPr txBox="1"/>
          <p:nvPr/>
        </p:nvSpPr>
        <p:spPr>
          <a:xfrm rot="10800000">
            <a:off x="7763376" y="4770456"/>
            <a:ext cx="6084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i="1" dirty="0">
                <a:solidFill>
                  <a:srgbClr val="94B54B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4854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animBg="1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031325" cy="796277"/>
            <a:chOff x="859687" y="192743"/>
            <a:chExt cx="2031325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Introduction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2">
                      <a:lumMod val="50000"/>
                    </a:schemeClr>
                  </a:solidFill>
                  <a:latin typeface="+mj-lt"/>
                  <a:ea typeface="나눔스퀘어 Light" panose="020B0600000101010101" pitchFamily="50" charset="-127"/>
                </a:rPr>
                <a:t>Our Part</a:t>
              </a:r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0D86CA-421F-4E94-AF68-A2D01B124BDC}"/>
              </a:ext>
            </a:extLst>
          </p:cNvPr>
          <p:cNvSpPr txBox="1"/>
          <p:nvPr/>
        </p:nvSpPr>
        <p:spPr>
          <a:xfrm>
            <a:off x="4249982" y="515597"/>
            <a:ext cx="3692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Irrigation System</a:t>
            </a:r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2" name="Picture 4" descr="phone png에 대한 이미지 검색결과">
            <a:extLst>
              <a:ext uri="{FF2B5EF4-FFF2-40B4-BE49-F238E27FC236}">
                <a16:creationId xmlns:a16="http://schemas.microsoft.com/office/drawing/2014/main" xmlns="" id="{6E00B6EE-FE63-4567-BF75-BDB03C38E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38" y="2168461"/>
            <a:ext cx="4133562" cy="468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E58341F-023D-417C-B56E-D17F3AD13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3" y="1689501"/>
            <a:ext cx="4474666" cy="44500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57FEA2D-11F8-495B-920F-5938FA360D94}"/>
              </a:ext>
            </a:extLst>
          </p:cNvPr>
          <p:cNvSpPr/>
          <p:nvPr/>
        </p:nvSpPr>
        <p:spPr>
          <a:xfrm>
            <a:off x="4249982" y="1046633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wireless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sprinklers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66516E2-FF99-4B84-9A2A-30C2A323135E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E403B3A-7A00-409B-9A57-8D81B1247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252" y="2489674"/>
            <a:ext cx="1557967" cy="32708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0009397-1AE3-43A5-8457-17A352DE3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72"/>
          <a:stretch/>
        </p:blipFill>
        <p:spPr>
          <a:xfrm>
            <a:off x="4357687" y="2988260"/>
            <a:ext cx="3476625" cy="15249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E5C9318-F0A5-4EC0-82E7-7AB404721D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5" t="5822" r="1828"/>
          <a:stretch/>
        </p:blipFill>
        <p:spPr>
          <a:xfrm>
            <a:off x="4357687" y="2988260"/>
            <a:ext cx="3458536" cy="152497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36C7BA2E-1801-4011-9B7B-9AEF43A44965}"/>
              </a:ext>
            </a:extLst>
          </p:cNvPr>
          <p:cNvCxnSpPr>
            <a:cxnSpLocks/>
          </p:cNvCxnSpPr>
          <p:nvPr/>
        </p:nvCxnSpPr>
        <p:spPr>
          <a:xfrm>
            <a:off x="7429029" y="4240084"/>
            <a:ext cx="1237451" cy="117840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8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031325" cy="796277"/>
            <a:chOff x="859687" y="192743"/>
            <a:chExt cx="2031325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Introduction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2">
                      <a:lumMod val="50000"/>
                    </a:schemeClr>
                  </a:solidFill>
                  <a:latin typeface="+mj-lt"/>
                  <a:ea typeface="나눔스퀘어 Light" panose="020B0600000101010101" pitchFamily="50" charset="-127"/>
                </a:rPr>
                <a:t>Our Part</a:t>
              </a:r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0E960A-E662-4E54-BAC9-8A0E1B509E58}"/>
              </a:ext>
            </a:extLst>
          </p:cNvPr>
          <p:cNvSpPr txBox="1"/>
          <p:nvPr/>
        </p:nvSpPr>
        <p:spPr>
          <a:xfrm>
            <a:off x="3595155" y="68881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</a:rPr>
              <a:t>Smart Farm Web Interface</a:t>
            </a:r>
            <a:endParaRPr lang="ko-KR" altLang="en-US" sz="3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ED87A5-FB30-41A0-B1D5-FD1C8A6E9752}"/>
              </a:ext>
            </a:extLst>
          </p:cNvPr>
          <p:cNvSpPr txBox="1"/>
          <p:nvPr/>
        </p:nvSpPr>
        <p:spPr>
          <a:xfrm>
            <a:off x="4325323" y="1230975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: Checking the status of the farm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8E287C4-F104-4077-9585-D7F1F45FA81F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86301C4-9DB4-4A4C-AE46-7721F4690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02" y="1815750"/>
            <a:ext cx="6508768" cy="45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5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2D34222-2D50-46A1-B358-48706F85BF01}"/>
              </a:ext>
            </a:extLst>
          </p:cNvPr>
          <p:cNvSpPr/>
          <p:nvPr/>
        </p:nvSpPr>
        <p:spPr>
          <a:xfrm>
            <a:off x="1506134" y="1903569"/>
            <a:ext cx="9179732" cy="1969931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F4E499-980F-4C5C-B9A7-C2AF11D7C245}"/>
              </a:ext>
            </a:extLst>
          </p:cNvPr>
          <p:cNvSpPr txBox="1"/>
          <p:nvPr/>
        </p:nvSpPr>
        <p:spPr>
          <a:xfrm>
            <a:off x="1958545" y="2201876"/>
            <a:ext cx="7495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</a:rPr>
              <a:t>Use only edge computing without using cloud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365127F-31BB-45C2-B09D-257E0AD95C30}"/>
              </a:ext>
            </a:extLst>
          </p:cNvPr>
          <p:cNvSpPr/>
          <p:nvPr/>
        </p:nvSpPr>
        <p:spPr>
          <a:xfrm>
            <a:off x="1924126" y="3096095"/>
            <a:ext cx="6564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</a:rPr>
              <a:t>Use MQTT </a:t>
            </a:r>
            <a:r>
              <a:rPr lang="en-US" altLang="ko-KR" sz="2800" dirty="0" err="1">
                <a:solidFill>
                  <a:schemeClr val="bg2">
                    <a:lumMod val="25000"/>
                  </a:schemeClr>
                </a:solidFill>
              </a:rPr>
              <a:t>sn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</a:rPr>
              <a:t> over </a:t>
            </a:r>
            <a:r>
              <a:rPr lang="en-US" altLang="ko-KR" sz="2800" dirty="0" err="1">
                <a:solidFill>
                  <a:schemeClr val="bg2">
                    <a:lumMod val="25000"/>
                  </a:schemeClr>
                </a:solidFill>
              </a:rPr>
              <a:t>LoRa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</a:rPr>
              <a:t> communication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F4F4705-D3EF-4132-8EDD-BDF8D4B44C8E}"/>
              </a:ext>
            </a:extLst>
          </p:cNvPr>
          <p:cNvSpPr/>
          <p:nvPr/>
        </p:nvSpPr>
        <p:spPr>
          <a:xfrm>
            <a:off x="1538792" y="4613300"/>
            <a:ext cx="9034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latin typeface="+mj-ea"/>
                <a:ea typeface="+mj-ea"/>
              </a:rPr>
              <a:t>Send packets by using </a:t>
            </a:r>
            <a:r>
              <a:rPr lang="en-US" altLang="ko-KR" sz="2400" b="1" dirty="0">
                <a:highlight>
                  <a:srgbClr val="ABC571"/>
                </a:highlight>
                <a:latin typeface="+mj-ea"/>
                <a:ea typeface="+mj-ea"/>
              </a:rPr>
              <a:t>UDP to T</a:t>
            </a:r>
            <a:r>
              <a:rPr lang="ko-KR" altLang="en-US" sz="2400" b="1" dirty="0">
                <a:highlight>
                  <a:srgbClr val="ABC571"/>
                </a:highlight>
                <a:latin typeface="+mj-ea"/>
                <a:ea typeface="+mj-ea"/>
              </a:rPr>
              <a:t>TN</a:t>
            </a:r>
            <a:r>
              <a:rPr lang="en-US" altLang="ko-KR" sz="2400" b="1" dirty="0">
                <a:highlight>
                  <a:srgbClr val="ABC571"/>
                </a:highlight>
                <a:latin typeface="+mj-ea"/>
                <a:ea typeface="+mj-ea"/>
              </a:rPr>
              <a:t>(Cloud)</a:t>
            </a:r>
            <a:r>
              <a:rPr lang="en-US" altLang="ko-KR" sz="2400" b="1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&amp; use edge computing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6D848030-F374-4BA8-8BA4-6CFB215EDD1D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1958545" y="2463486"/>
            <a:ext cx="749596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68813F4B-1F4C-4CCE-A5B3-ADBEDECF4FD9}"/>
              </a:ext>
            </a:extLst>
          </p:cNvPr>
          <p:cNvCxnSpPr>
            <a:cxnSpLocks/>
          </p:cNvCxnSpPr>
          <p:nvPr/>
        </p:nvCxnSpPr>
        <p:spPr>
          <a:xfrm>
            <a:off x="1958545" y="3340047"/>
            <a:ext cx="64122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A41390E-8F06-4834-8D78-AE5166F2AEF8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29E1857-84DE-0A42-AAC3-5571B743D90B}"/>
              </a:ext>
            </a:extLst>
          </p:cNvPr>
          <p:cNvSpPr txBox="1"/>
          <p:nvPr/>
        </p:nvSpPr>
        <p:spPr>
          <a:xfrm>
            <a:off x="947897" y="654097"/>
            <a:ext cx="97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LoRa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Try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FCE25EC-32E5-4EA3-BA72-23DFA19030DB}"/>
              </a:ext>
            </a:extLst>
          </p:cNvPr>
          <p:cNvSpPr/>
          <p:nvPr/>
        </p:nvSpPr>
        <p:spPr>
          <a:xfrm>
            <a:off x="2697706" y="528791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2400" dirty="0">
                <a:latin typeface="+mj-ea"/>
              </a:rPr>
              <a:t>Use </a:t>
            </a:r>
            <a:r>
              <a:rPr lang="en-US" altLang="ko-KR" sz="2400" dirty="0" err="1">
                <a:latin typeface="+mj-ea"/>
              </a:rPr>
              <a:t>LoRa</a:t>
            </a:r>
            <a:r>
              <a:rPr lang="en-US" altLang="ko-KR" sz="2400" dirty="0">
                <a:latin typeface="+mj-ea"/>
              </a:rPr>
              <a:t> and MQTT separately </a:t>
            </a:r>
          </a:p>
        </p:txBody>
      </p:sp>
    </p:spTree>
    <p:extLst>
      <p:ext uri="{BB962C8B-B14F-4D97-AF65-F5344CB8AC3E}">
        <p14:creationId xmlns:p14="http://schemas.microsoft.com/office/powerpoint/2010/main" val="25653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74DA95F-C167-3F44-8364-205B38BBA6C8}"/>
              </a:ext>
            </a:extLst>
          </p:cNvPr>
          <p:cNvSpPr/>
          <p:nvPr/>
        </p:nvSpPr>
        <p:spPr>
          <a:xfrm>
            <a:off x="1506134" y="1903569"/>
            <a:ext cx="9179732" cy="1969931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A41390E-8F06-4834-8D78-AE5166F2AEF8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29E1857-84DE-0A42-AAC3-5571B743D90B}"/>
              </a:ext>
            </a:extLst>
          </p:cNvPr>
          <p:cNvSpPr txBox="1"/>
          <p:nvPr/>
        </p:nvSpPr>
        <p:spPr>
          <a:xfrm>
            <a:off x="947897" y="654097"/>
            <a:ext cx="100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APRS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Try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A7BF21D-894C-694F-AEFD-44486163BB09}"/>
              </a:ext>
            </a:extLst>
          </p:cNvPr>
          <p:cNvSpPr txBox="1"/>
          <p:nvPr/>
        </p:nvSpPr>
        <p:spPr>
          <a:xfrm>
            <a:off x="1948364" y="2171728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Build APRS Transmitter with Raspberry Pi and HX1 </a:t>
            </a:r>
            <a:endParaRPr kumimoji="1" lang="ko-KR" alt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DA77E5A-A15F-DA43-BAEB-ABBF8AB27AF7}"/>
              </a:ext>
            </a:extLst>
          </p:cNvPr>
          <p:cNvSpPr txBox="1"/>
          <p:nvPr/>
        </p:nvSpPr>
        <p:spPr>
          <a:xfrm>
            <a:off x="534221" y="4321916"/>
            <a:ext cx="1112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/>
              <a:t>Connect APRS Transmitter using </a:t>
            </a:r>
            <a:r>
              <a:rPr kumimoji="1" lang="en-US" altLang="ko-KR" sz="2800" b="1" dirty="0">
                <a:highlight>
                  <a:srgbClr val="94B54B"/>
                </a:highlight>
              </a:rPr>
              <a:t>Arduino</a:t>
            </a:r>
            <a:r>
              <a:rPr kumimoji="1" lang="en-US" altLang="ko-KR" sz="2800" b="1" dirty="0"/>
              <a:t> and HX1 to </a:t>
            </a:r>
            <a:r>
              <a:rPr kumimoji="1" lang="en-US" altLang="ko-KR" sz="2800" b="1" dirty="0">
                <a:highlight>
                  <a:srgbClr val="94B54B"/>
                </a:highlight>
              </a:rPr>
              <a:t>Raspberry Pi</a:t>
            </a:r>
            <a:endParaRPr kumimoji="1" lang="ko-KR" altLang="en-US" sz="2800" b="1" dirty="0">
              <a:highlight>
                <a:srgbClr val="94B54B"/>
              </a:highlight>
            </a:endParaRPr>
          </a:p>
        </p:txBody>
      </p:sp>
      <p:cxnSp>
        <p:nvCxnSpPr>
          <p:cNvPr id="25" name="직선 연결선 20">
            <a:extLst>
              <a:ext uri="{FF2B5EF4-FFF2-40B4-BE49-F238E27FC236}">
                <a16:creationId xmlns:a16="http://schemas.microsoft.com/office/drawing/2014/main" xmlns="" id="{ED8A9F46-DA62-4C48-8E84-76B15B739DF6}"/>
              </a:ext>
            </a:extLst>
          </p:cNvPr>
          <p:cNvCxnSpPr>
            <a:cxnSpLocks/>
          </p:cNvCxnSpPr>
          <p:nvPr/>
        </p:nvCxnSpPr>
        <p:spPr>
          <a:xfrm>
            <a:off x="1991029" y="2423491"/>
            <a:ext cx="81006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30E23DE-E632-1341-B28D-95465304266E}"/>
              </a:ext>
            </a:extLst>
          </p:cNvPr>
          <p:cNvSpPr/>
          <p:nvPr/>
        </p:nvSpPr>
        <p:spPr>
          <a:xfrm>
            <a:off x="1948364" y="2946711"/>
            <a:ext cx="4729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Use MQTT on APRS network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028DC9D-7312-9A4E-B6CC-F1D187202EB2}"/>
              </a:ext>
            </a:extLst>
          </p:cNvPr>
          <p:cNvSpPr txBox="1"/>
          <p:nvPr/>
        </p:nvSpPr>
        <p:spPr>
          <a:xfrm>
            <a:off x="3495261" y="5030339"/>
            <a:ext cx="5253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Use APRS and MQTT separately</a:t>
            </a:r>
            <a:endParaRPr kumimoji="1" lang="ko-KR" altLang="en-US" sz="2800" b="1" dirty="0"/>
          </a:p>
        </p:txBody>
      </p:sp>
      <p:cxnSp>
        <p:nvCxnSpPr>
          <p:cNvPr id="18" name="직선 연결선 20">
            <a:extLst>
              <a:ext uri="{FF2B5EF4-FFF2-40B4-BE49-F238E27FC236}">
                <a16:creationId xmlns:a16="http://schemas.microsoft.com/office/drawing/2014/main" xmlns="" id="{CF7D9569-5E9B-D44B-A6E7-115ABE476C59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1948364" y="3208321"/>
            <a:ext cx="47291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1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025AEFEE-ECC3-4F83-BBAB-B248047D8035}"/>
              </a:ext>
            </a:extLst>
          </p:cNvPr>
          <p:cNvSpPr/>
          <p:nvPr/>
        </p:nvSpPr>
        <p:spPr>
          <a:xfrm>
            <a:off x="811106" y="3824615"/>
            <a:ext cx="10456333" cy="22999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687730B1-F4D0-4D10-A9ED-C09E883D721E}"/>
              </a:ext>
            </a:extLst>
          </p:cNvPr>
          <p:cNvSpPr/>
          <p:nvPr/>
        </p:nvSpPr>
        <p:spPr>
          <a:xfrm>
            <a:off x="811107" y="1291249"/>
            <a:ext cx="10456333" cy="22999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A41390E-8F06-4834-8D78-AE5166F2AEF8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7A9ED7B1-A684-4ED9-A92D-F965CFEFC8EE}"/>
              </a:ext>
            </a:extLst>
          </p:cNvPr>
          <p:cNvGrpSpPr/>
          <p:nvPr/>
        </p:nvGrpSpPr>
        <p:grpSpPr>
          <a:xfrm>
            <a:off x="8487529" y="1428008"/>
            <a:ext cx="2004360" cy="2056249"/>
            <a:chOff x="5393746" y="2654438"/>
            <a:chExt cx="1086716" cy="140878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D238896C-69E6-4817-9291-525C4C609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571" r="97857">
                          <a14:foregroundMark x1="9857" y1="31429" x2="18143" y2="40571"/>
                          <a14:foregroundMark x1="18143" y1="40571" x2="10429" y2="40857"/>
                          <a14:foregroundMark x1="10429" y1="69286" x2="1857" y2="78857"/>
                          <a14:foregroundMark x1="1857" y1="78857" x2="8617" y2="81406"/>
                          <a14:foregroundMark x1="90000" y1="83571" x2="96335" y2="74800"/>
                          <a14:foregroundMark x1="94769" y1="26272" x2="94714" y2="25857"/>
                          <a14:foregroundMark x1="96929" y1="42619" x2="95665" y2="33052"/>
                          <a14:foregroundMark x1="94714" y1="25857" x2="90143" y2="16286"/>
                          <a14:foregroundMark x1="31714" y1="21286" x2="30857" y2="19857"/>
                          <a14:foregroundMark x1="19143" y1="23429" x2="16714" y2="22143"/>
                          <a14:foregroundMark x1="28571" y1="80571" x2="28571" y2="80000"/>
                          <a14:foregroundMark x1="95143" y1="32571" x2="97796" y2="42596"/>
                          <a14:foregroundMark x1="98018" y1="74755" x2="97857" y2="79286"/>
                          <a14:foregroundMark x1="97857" y1="79286" x2="89714" y2="84143"/>
                          <a14:backgroundMark x1="94714" y1="26286" x2="96278" y2="32277"/>
                          <a14:backgroundMark x1="8143" y1="81857" x2="10143" y2="83286"/>
                          <a14:backgroundMark x1="98714" y1="42571" x2="99571" y2="74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746" y="2654438"/>
              <a:ext cx="1086716" cy="108671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C606914B-4863-46E9-AA7F-8C42109A2B85}"/>
                </a:ext>
              </a:extLst>
            </p:cNvPr>
            <p:cNvSpPr/>
            <p:nvPr/>
          </p:nvSpPr>
          <p:spPr>
            <a:xfrm>
              <a:off x="5606393" y="3831267"/>
              <a:ext cx="726750" cy="231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>
                  <a:latin typeface="+mj-lt"/>
                  <a:ea typeface="Noto Sans CJK KR Regular" panose="020B0500000000000000" pitchFamily="34" charset="-127"/>
                </a:rPr>
                <a:t>Arduino Uno</a:t>
              </a:r>
              <a:endParaRPr lang="ko-KR" altLang="en-US" sz="1600">
                <a:latin typeface="+mj-lt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5C4159A5-98F1-477B-8D20-60315D45C09C}"/>
              </a:ext>
            </a:extLst>
          </p:cNvPr>
          <p:cNvGrpSpPr/>
          <p:nvPr/>
        </p:nvGrpSpPr>
        <p:grpSpPr>
          <a:xfrm>
            <a:off x="4592241" y="1042301"/>
            <a:ext cx="3042769" cy="2441956"/>
            <a:chOff x="7361310" y="1674300"/>
            <a:chExt cx="3042769" cy="244195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DE6383F0-255F-4CFF-911D-A875B5A8F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1310" y="1674300"/>
              <a:ext cx="3042769" cy="2282077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153EB63C-5181-4705-807F-68DDA4115508}"/>
                </a:ext>
              </a:extLst>
            </p:cNvPr>
            <p:cNvSpPr/>
            <p:nvPr/>
          </p:nvSpPr>
          <p:spPr>
            <a:xfrm>
              <a:off x="8256562" y="3777702"/>
              <a:ext cx="12522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err="1">
                  <a:latin typeface="+mj-lt"/>
                  <a:ea typeface="Noto Sans CJK KR Regular" panose="020B0500000000000000" pitchFamily="34" charset="-127"/>
                </a:rPr>
                <a:t>LoRa</a:t>
              </a:r>
              <a:r>
                <a:rPr lang="en-US" altLang="ko-KR" sz="1600">
                  <a:latin typeface="+mj-lt"/>
                  <a:ea typeface="Noto Sans CJK KR Regular" panose="020B0500000000000000" pitchFamily="34" charset="-127"/>
                </a:rPr>
                <a:t> Shield</a:t>
              </a:r>
              <a:endParaRPr lang="ko-KR" altLang="en-US" sz="1600">
                <a:latin typeface="+mj-lt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0E79BC9F-2C49-4B56-98E7-C2ABA443E8B0}"/>
              </a:ext>
            </a:extLst>
          </p:cNvPr>
          <p:cNvGrpSpPr/>
          <p:nvPr/>
        </p:nvGrpSpPr>
        <p:grpSpPr>
          <a:xfrm>
            <a:off x="1072229" y="4206969"/>
            <a:ext cx="2460930" cy="1685280"/>
            <a:chOff x="690402" y="4554023"/>
            <a:chExt cx="2578927" cy="154883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A1929A10-F243-46FC-B5D6-15CA5B9B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49" b="89764" l="9804" r="92647">
                          <a14:foregroundMark x1="76961" y1="40157" x2="81229" y2="40919"/>
                          <a14:foregroundMark x1="81373" y1="40157" x2="91667" y2="40157"/>
                          <a14:foregroundMark x1="77451" y1="56693" x2="86765" y2="57480"/>
                          <a14:foregroundMark x1="86765" y1="57480" x2="92647" y2="57480"/>
                          <a14:foregroundMark x1="78431" y1="48819" x2="87745" y2="49606"/>
                          <a14:foregroundMark x1="87745" y1="49606" x2="92647" y2="48819"/>
                          <a14:foregroundMark x1="62745" y1="32283" x2="61765" y2="36220"/>
                          <a14:foregroundMark x1="75000" y1="32283" x2="74020" y2="35433"/>
                          <a14:foregroundMark x1="69608" y1="50394" x2="66667" y2="51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89" y="4554023"/>
              <a:ext cx="1995642" cy="124238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4403317-2CFC-4716-B224-A50403FE5819}"/>
                </a:ext>
              </a:extLst>
            </p:cNvPr>
            <p:cNvSpPr txBox="1"/>
            <p:nvPr/>
          </p:nvSpPr>
          <p:spPr>
            <a:xfrm>
              <a:off x="690402" y="5791710"/>
              <a:ext cx="2578927" cy="311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latin typeface="+mj-lt"/>
                  <a:ea typeface="Noto Sans CJK KR Regular" panose="020B0500000000000000" pitchFamily="34" charset="-127"/>
                </a:rPr>
                <a:t>Temp &amp; Humidity Sensor</a:t>
              </a:r>
              <a:endParaRPr lang="ko-KR" altLang="en-US" sz="1600">
                <a:latin typeface="+mj-lt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D8AA449-AEF9-4F67-B371-4BC175D994F2}"/>
              </a:ext>
            </a:extLst>
          </p:cNvPr>
          <p:cNvSpPr txBox="1"/>
          <p:nvPr/>
        </p:nvSpPr>
        <p:spPr>
          <a:xfrm>
            <a:off x="3886598" y="5567619"/>
            <a:ext cx="2567032" cy="406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  <a:ea typeface="Noto Sans CJK KR Regular" panose="020B0500000000000000" pitchFamily="34" charset="-127"/>
              </a:rPr>
              <a:t>Soil Humidity Sensor </a:t>
            </a:r>
            <a:endParaRPr lang="ko-KR" altLang="en-US" sz="1600" dirty="0">
              <a:latin typeface="+mj-lt"/>
              <a:ea typeface="Noto Sans CJK KR Regular" panose="020B0500000000000000" pitchFamily="34" charset="-127"/>
            </a:endParaRPr>
          </a:p>
        </p:txBody>
      </p: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C6AEEB0C-075E-46B9-BB3F-A82B2861EB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02" y="1475328"/>
            <a:ext cx="2252092" cy="1432109"/>
          </a:xfrm>
          <a:prstGeom prst="rect">
            <a:avLst/>
          </a:prstGeom>
        </p:spPr>
      </p:pic>
      <p:pic>
        <p:nvPicPr>
          <p:cNvPr id="12" name="Picture 12" descr="A picture containing cake, table, sitting, hydrant&#10;&#10;Description generated with very high confidence">
            <a:extLst>
              <a:ext uri="{FF2B5EF4-FFF2-40B4-BE49-F238E27FC236}">
                <a16:creationId xmlns:a16="http://schemas.microsoft.com/office/drawing/2014/main" xmlns="" id="{739B9B9F-D04B-4B11-B744-A3FACDF626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14444" y="4203703"/>
            <a:ext cx="1309961" cy="1289321"/>
          </a:xfrm>
          <a:prstGeom prst="rect">
            <a:avLst/>
          </a:prstGeom>
        </p:spPr>
      </p:pic>
      <p:pic>
        <p:nvPicPr>
          <p:cNvPr id="6" name="그림 5" descr="전자기기, 회로, 앉아있는, 원격이(가) 표시된 사진&#10;&#10;자동 생성된 설명">
            <a:extLst>
              <a:ext uri="{FF2B5EF4-FFF2-40B4-BE49-F238E27FC236}">
                <a16:creationId xmlns:a16="http://schemas.microsoft.com/office/drawing/2014/main" xmlns="" id="{A55FC345-1850-4B86-8B62-B7A245E10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26" y="4163811"/>
            <a:ext cx="1519699" cy="15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6E8230B-32BA-4E9B-82EB-5B12E6CA58EB}"/>
              </a:ext>
            </a:extLst>
          </p:cNvPr>
          <p:cNvSpPr txBox="1"/>
          <p:nvPr/>
        </p:nvSpPr>
        <p:spPr>
          <a:xfrm>
            <a:off x="6712647" y="5553695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Solenoid valve</a:t>
            </a:r>
            <a:endParaRPr lang="ko-KR" altLang="en-US" sz="1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E258753-BC86-47B3-B419-C998525CA65F}"/>
              </a:ext>
            </a:extLst>
          </p:cNvPr>
          <p:cNvSpPr txBox="1"/>
          <p:nvPr/>
        </p:nvSpPr>
        <p:spPr>
          <a:xfrm>
            <a:off x="9120204" y="5553083"/>
            <a:ext cx="1763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High level trigger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3661E536-A4BA-45A9-9C5F-DA22C3F5315B}"/>
              </a:ext>
            </a:extLst>
          </p:cNvPr>
          <p:cNvSpPr/>
          <p:nvPr/>
        </p:nvSpPr>
        <p:spPr>
          <a:xfrm>
            <a:off x="2007081" y="3157408"/>
            <a:ext cx="1340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>
                <a:latin typeface="+mj-lt"/>
                <a:ea typeface="Noto Sans CJK KR Regular" panose="020B0500000000000000" pitchFamily="34" charset="-127"/>
              </a:rPr>
              <a:t>Raspberry pi</a:t>
            </a:r>
            <a:endParaRPr lang="ko-KR" altLang="en-US" sz="1600">
              <a:latin typeface="+mj-lt"/>
              <a:ea typeface="Noto Sans CJK KR Regular" panose="020B05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05C9875-5089-47EE-9AA5-320A86F5E1C0}"/>
              </a:ext>
            </a:extLst>
          </p:cNvPr>
          <p:cNvSpPr txBox="1"/>
          <p:nvPr/>
        </p:nvSpPr>
        <p:spPr>
          <a:xfrm>
            <a:off x="947897" y="654097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LoRa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Hardware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4226DFB-F7B3-AD40-8298-C11AB2F26B4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557" b="90271" l="6107" r="94943">
                        <a14:foregroundMark x1="47805" y1="5049" x2="58397" y2="4557"/>
                        <a14:foregroundMark x1="10782" y1="71429" x2="6202" y2="89901"/>
                        <a14:foregroundMark x1="89408" y1="38054" x2="94943" y2="48276"/>
                        <a14:foregroundMark x1="74237" y1="88916" x2="74237" y2="88916"/>
                        <a14:backgroundMark x1="71660" y1="88916" x2="71469" y2="90271"/>
                        <a14:backgroundMark x1="73282" y1="91256" x2="73378" y2="89286"/>
                        <a14:backgroundMark x1="47042" y1="24138" x2="47042" y2="24138"/>
                        <a14:backgroundMark x1="59065" y1="16133" x2="59065" y2="16133"/>
                        <a14:backgroundMark x1="60782" y1="8867" x2="60782" y2="8867"/>
                        <a14:backgroundMark x1="61832" y1="10345" x2="61832" y2="10345"/>
                        <a14:backgroundMark x1="61832" y1="9975" x2="61355" y2="9483"/>
                        <a14:backgroundMark x1="62214" y1="10961" x2="62882" y2="12192"/>
                        <a14:backgroundMark x1="60115" y1="7882" x2="59542" y2="7635"/>
                        <a14:backgroundMark x1="56966" y1="8251" x2="58492" y2="9606"/>
                        <a14:backgroundMark x1="58492" y1="9606" x2="59542" y2="10961"/>
                        <a14:backgroundMark x1="72233" y1="48768" x2="72233" y2="48768"/>
                        <a14:backgroundMark x1="88740" y1="57759" x2="88740" y2="57759"/>
                        <a14:backgroundMark x1="92176" y1="59360" x2="92176" y2="59360"/>
                        <a14:backgroundMark x1="90649" y1="60222" x2="90649" y2="60222"/>
                        <a14:backgroundMark x1="85019" y1="57266" x2="85019" y2="57266"/>
                        <a14:backgroundMark x1="68130" y1="42365" x2="68130" y2="42365"/>
                        <a14:backgroundMark x1="68702" y1="42734" x2="68702" y2="42734"/>
                        <a14:backgroundMark x1="73187" y1="80419" x2="76527" y2="80788"/>
                        <a14:backgroundMark x1="72901" y1="81897" x2="66412" y2="87438"/>
                        <a14:backgroundMark x1="66412" y1="87438" x2="75954" y2="85837"/>
                        <a14:backgroundMark x1="75954" y1="85837" x2="76336" y2="95567"/>
                        <a14:backgroundMark x1="76336" y1="95567" x2="74237" y2="97906"/>
                        <a14:backgroundMark x1="74046" y1="94212" x2="74523" y2="88670"/>
                        <a14:backgroundMark x1="73378" y1="89409" x2="72615" y2="8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082" y="4295222"/>
            <a:ext cx="1763624" cy="13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025AEFEE-ECC3-4F83-BBAB-B248047D8035}"/>
              </a:ext>
            </a:extLst>
          </p:cNvPr>
          <p:cNvSpPr/>
          <p:nvPr/>
        </p:nvSpPr>
        <p:spPr>
          <a:xfrm>
            <a:off x="811106" y="3824615"/>
            <a:ext cx="10456333" cy="22999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687730B1-F4D0-4D10-A9ED-C09E883D721E}"/>
              </a:ext>
            </a:extLst>
          </p:cNvPr>
          <p:cNvSpPr/>
          <p:nvPr/>
        </p:nvSpPr>
        <p:spPr>
          <a:xfrm>
            <a:off x="811107" y="1291249"/>
            <a:ext cx="10456333" cy="22999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A41390E-8F06-4834-8D78-AE5166F2AEF8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87E9826-078C-4C7B-97F7-B493939DA8C3}"/>
              </a:ext>
            </a:extLst>
          </p:cNvPr>
          <p:cNvSpPr txBox="1"/>
          <p:nvPr/>
        </p:nvSpPr>
        <p:spPr>
          <a:xfrm>
            <a:off x="913477" y="654097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APRS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Hardware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7A9ED7B1-A684-4ED9-A92D-F965CFEFC8EE}"/>
              </a:ext>
            </a:extLst>
          </p:cNvPr>
          <p:cNvGrpSpPr/>
          <p:nvPr/>
        </p:nvGrpSpPr>
        <p:grpSpPr>
          <a:xfrm>
            <a:off x="3883779" y="1523258"/>
            <a:ext cx="1686860" cy="1746687"/>
            <a:chOff x="5393746" y="2654438"/>
            <a:chExt cx="1086716" cy="140878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D238896C-69E6-4817-9291-525C4C609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571" r="97857">
                          <a14:foregroundMark x1="9857" y1="31429" x2="18143" y2="40571"/>
                          <a14:foregroundMark x1="18143" y1="40571" x2="10429" y2="40857"/>
                          <a14:foregroundMark x1="10429" y1="69286" x2="1857" y2="78857"/>
                          <a14:foregroundMark x1="1857" y1="78857" x2="8617" y2="81406"/>
                          <a14:foregroundMark x1="90000" y1="83571" x2="96335" y2="74800"/>
                          <a14:foregroundMark x1="94769" y1="26272" x2="94714" y2="25857"/>
                          <a14:foregroundMark x1="96929" y1="42619" x2="95665" y2="33052"/>
                          <a14:foregroundMark x1="94714" y1="25857" x2="90143" y2="16286"/>
                          <a14:foregroundMark x1="31714" y1="21286" x2="30857" y2="19857"/>
                          <a14:foregroundMark x1="19143" y1="23429" x2="16714" y2="22143"/>
                          <a14:foregroundMark x1="28571" y1="80571" x2="28571" y2="80000"/>
                          <a14:foregroundMark x1="95143" y1="32571" x2="97796" y2="42596"/>
                          <a14:foregroundMark x1="98018" y1="74755" x2="97857" y2="79286"/>
                          <a14:foregroundMark x1="97857" y1="79286" x2="89714" y2="84143"/>
                          <a14:backgroundMark x1="94714" y1="26286" x2="96278" y2="32277"/>
                          <a14:backgroundMark x1="8143" y1="81857" x2="10143" y2="83286"/>
                          <a14:backgroundMark x1="98714" y1="42571" x2="99571" y2="74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746" y="2654438"/>
              <a:ext cx="1086716" cy="1086717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C606914B-4863-46E9-AA7F-8C42109A2B85}"/>
                </a:ext>
              </a:extLst>
            </p:cNvPr>
            <p:cNvSpPr/>
            <p:nvPr/>
          </p:nvSpPr>
          <p:spPr>
            <a:xfrm>
              <a:off x="5606393" y="3831267"/>
              <a:ext cx="726750" cy="231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>
                  <a:latin typeface="+mj-lt"/>
                  <a:ea typeface="Noto Sans CJK KR Regular" panose="020B0500000000000000" pitchFamily="34" charset="-127"/>
                </a:rPr>
                <a:t>Arduino Uno</a:t>
              </a:r>
              <a:endParaRPr lang="ko-KR" altLang="en-US" sz="1600">
                <a:latin typeface="+mj-lt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0E79BC9F-2C49-4B56-98E7-C2ABA443E8B0}"/>
              </a:ext>
            </a:extLst>
          </p:cNvPr>
          <p:cNvGrpSpPr/>
          <p:nvPr/>
        </p:nvGrpSpPr>
        <p:grpSpPr>
          <a:xfrm>
            <a:off x="1072229" y="4206969"/>
            <a:ext cx="2460930" cy="1685280"/>
            <a:chOff x="690402" y="4554023"/>
            <a:chExt cx="2578927" cy="154883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A1929A10-F243-46FC-B5D6-15CA5B9B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449" b="89764" l="9804" r="92647">
                          <a14:foregroundMark x1="76961" y1="40157" x2="81229" y2="40919"/>
                          <a14:foregroundMark x1="81373" y1="40157" x2="91667" y2="40157"/>
                          <a14:foregroundMark x1="77451" y1="56693" x2="86765" y2="57480"/>
                          <a14:foregroundMark x1="86765" y1="57480" x2="92647" y2="57480"/>
                          <a14:foregroundMark x1="78431" y1="48819" x2="87745" y2="49606"/>
                          <a14:foregroundMark x1="87745" y1="49606" x2="92647" y2="48819"/>
                          <a14:foregroundMark x1="62745" y1="32283" x2="61765" y2="36220"/>
                          <a14:foregroundMark x1="75000" y1="32283" x2="74020" y2="35433"/>
                          <a14:foregroundMark x1="69608" y1="50394" x2="66667" y2="51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789" y="4554023"/>
              <a:ext cx="1995642" cy="124238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4403317-2CFC-4716-B224-A50403FE5819}"/>
                </a:ext>
              </a:extLst>
            </p:cNvPr>
            <p:cNvSpPr txBox="1"/>
            <p:nvPr/>
          </p:nvSpPr>
          <p:spPr>
            <a:xfrm>
              <a:off x="690402" y="5791710"/>
              <a:ext cx="2578927" cy="311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latin typeface="+mj-lt"/>
                  <a:ea typeface="Noto Sans CJK KR Regular" panose="020B0500000000000000" pitchFamily="34" charset="-127"/>
                </a:rPr>
                <a:t>Temp &amp; Humidity Sensor</a:t>
              </a:r>
              <a:endParaRPr lang="ko-KR" altLang="en-US" sz="1600">
                <a:latin typeface="+mj-lt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C6AEEB0C-075E-46B9-BB3F-A82B2861EB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27" y="1713452"/>
            <a:ext cx="1680592" cy="107492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FF0F9AD-2A5C-4DD2-ADDD-67B1B3360204}"/>
              </a:ext>
            </a:extLst>
          </p:cNvPr>
          <p:cNvSpPr/>
          <p:nvPr/>
        </p:nvSpPr>
        <p:spPr>
          <a:xfrm>
            <a:off x="1348182" y="3006596"/>
            <a:ext cx="11024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>
                <a:latin typeface="+mj-lt"/>
                <a:ea typeface="Noto Sans CJK KR Regular" panose="020B0500000000000000" pitchFamily="34" charset="-127"/>
              </a:rPr>
              <a:t>Raspberry pi</a:t>
            </a:r>
            <a:endParaRPr lang="ko-KR" altLang="en-US" sz="1400">
              <a:latin typeface="+mj-lt"/>
              <a:ea typeface="Noto Sans CJK KR Regular" panose="020B0500000000000000" pitchFamily="34" charset="-127"/>
            </a:endParaRPr>
          </a:p>
        </p:txBody>
      </p:sp>
      <p:pic>
        <p:nvPicPr>
          <p:cNvPr id="12" name="Picture 12" descr="A picture containing cake, table, sitting, hydrant&#10;&#10;Description generated with very high confidence">
            <a:extLst>
              <a:ext uri="{FF2B5EF4-FFF2-40B4-BE49-F238E27FC236}">
                <a16:creationId xmlns:a16="http://schemas.microsoft.com/office/drawing/2014/main" xmlns="" id="{739B9B9F-D04B-4B11-B744-A3FACDF62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814444" y="4203703"/>
            <a:ext cx="1309961" cy="1289321"/>
          </a:xfrm>
          <a:prstGeom prst="rect">
            <a:avLst/>
          </a:prstGeom>
        </p:spPr>
      </p:pic>
      <p:pic>
        <p:nvPicPr>
          <p:cNvPr id="6" name="그림 5" descr="전자기기, 회로, 앉아있는, 원격이(가) 표시된 사진&#10;&#10;자동 생성된 설명">
            <a:extLst>
              <a:ext uri="{FF2B5EF4-FFF2-40B4-BE49-F238E27FC236}">
                <a16:creationId xmlns:a16="http://schemas.microsoft.com/office/drawing/2014/main" xmlns="" id="{A55FC345-1850-4B86-8B62-B7A245E107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26" y="4163811"/>
            <a:ext cx="1519699" cy="15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6E8230B-32BA-4E9B-82EB-5B12E6CA58EB}"/>
              </a:ext>
            </a:extLst>
          </p:cNvPr>
          <p:cNvSpPr txBox="1"/>
          <p:nvPr/>
        </p:nvSpPr>
        <p:spPr>
          <a:xfrm>
            <a:off x="6712647" y="5553695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Solenoid valve</a:t>
            </a:r>
            <a:endParaRPr lang="ko-KR" altLang="en-US" sz="16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E258753-BC86-47B3-B419-C998525CA65F}"/>
              </a:ext>
            </a:extLst>
          </p:cNvPr>
          <p:cNvSpPr txBox="1"/>
          <p:nvPr/>
        </p:nvSpPr>
        <p:spPr>
          <a:xfrm>
            <a:off x="9120204" y="5553083"/>
            <a:ext cx="1763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High level trigger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6464172-4416-44F4-9A9D-61FFD04CAA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8" t="30647" r="14714" b="36246"/>
          <a:stretch/>
        </p:blipFill>
        <p:spPr>
          <a:xfrm>
            <a:off x="6256729" y="1566035"/>
            <a:ext cx="2089578" cy="150168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09A01EB-4BED-4EC0-952E-1ADCE860B722}"/>
              </a:ext>
            </a:extLst>
          </p:cNvPr>
          <p:cNvSpPr/>
          <p:nvPr/>
        </p:nvSpPr>
        <p:spPr>
          <a:xfrm>
            <a:off x="6627311" y="3002827"/>
            <a:ext cx="13467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>
                <a:latin typeface="+mj-lt"/>
                <a:ea typeface="Noto Sans CJK KR Regular" panose="020B0500000000000000" pitchFamily="34" charset="-127"/>
              </a:rPr>
              <a:t>HX1 transmitter</a:t>
            </a:r>
            <a:endParaRPr lang="ko-KR" altLang="en-US" sz="1400">
              <a:latin typeface="+mj-lt"/>
              <a:ea typeface="Noto Sans CJK KR Regular" panose="020B0500000000000000" pitchFamily="34" charset="-127"/>
            </a:endParaRPr>
          </a:p>
        </p:txBody>
      </p:sp>
      <p:pic>
        <p:nvPicPr>
          <p:cNvPr id="16" name="그림 16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E8739A6B-8AE9-4C08-B111-92245B3D18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620000">
            <a:off x="8989959" y="1534803"/>
            <a:ext cx="1393826" cy="14276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D7D203-A5D1-4A9B-9FC1-0C83F49C41B5}"/>
              </a:ext>
            </a:extLst>
          </p:cNvPr>
          <p:cNvSpPr txBox="1"/>
          <p:nvPr/>
        </p:nvSpPr>
        <p:spPr>
          <a:xfrm>
            <a:off x="8955088" y="3001963"/>
            <a:ext cx="14573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/>
              <a:t>RTL SDR</a:t>
            </a:r>
            <a:r>
              <a:rPr lang="en-US" altLang="ko-KR" sz="1400" dirty="0"/>
              <a:t> dongle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CBBDA87-C971-9C4D-B9E8-57972D0E8BA5}"/>
              </a:ext>
            </a:extLst>
          </p:cNvPr>
          <p:cNvSpPr txBox="1"/>
          <p:nvPr/>
        </p:nvSpPr>
        <p:spPr>
          <a:xfrm>
            <a:off x="3886598" y="5567619"/>
            <a:ext cx="2567032" cy="406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  <a:ea typeface="Noto Sans CJK KR Regular" panose="020B0500000000000000" pitchFamily="34" charset="-127"/>
              </a:rPr>
              <a:t>Soil Humidity Sensor </a:t>
            </a:r>
            <a:endParaRPr lang="ko-KR" altLang="en-US" sz="1600" dirty="0">
              <a:latin typeface="+mj-lt"/>
              <a:ea typeface="Noto Sans CJK KR Regular" panose="020B0500000000000000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D0A5DF02-C75D-1545-A13E-D66C10B3714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557" b="90271" l="6107" r="94943">
                        <a14:foregroundMark x1="47805" y1="5049" x2="58397" y2="4557"/>
                        <a14:foregroundMark x1="10782" y1="71429" x2="6202" y2="89901"/>
                        <a14:foregroundMark x1="89408" y1="38054" x2="94943" y2="48276"/>
                        <a14:foregroundMark x1="74237" y1="88916" x2="74237" y2="88916"/>
                        <a14:backgroundMark x1="71660" y1="88916" x2="71469" y2="90271"/>
                        <a14:backgroundMark x1="73282" y1="91256" x2="73378" y2="89286"/>
                        <a14:backgroundMark x1="47042" y1="24138" x2="47042" y2="24138"/>
                        <a14:backgroundMark x1="59065" y1="16133" x2="59065" y2="16133"/>
                        <a14:backgroundMark x1="60782" y1="8867" x2="60782" y2="8867"/>
                        <a14:backgroundMark x1="61832" y1="10345" x2="61832" y2="10345"/>
                        <a14:backgroundMark x1="61832" y1="9975" x2="61355" y2="9483"/>
                        <a14:backgroundMark x1="62214" y1="10961" x2="62882" y2="12192"/>
                        <a14:backgroundMark x1="60115" y1="7882" x2="59542" y2="7635"/>
                        <a14:backgroundMark x1="56966" y1="8251" x2="58492" y2="9606"/>
                        <a14:backgroundMark x1="58492" y1="9606" x2="59542" y2="10961"/>
                        <a14:backgroundMark x1="72233" y1="48768" x2="72233" y2="48768"/>
                        <a14:backgroundMark x1="88740" y1="57759" x2="88740" y2="57759"/>
                        <a14:backgroundMark x1="92176" y1="59360" x2="92176" y2="59360"/>
                        <a14:backgroundMark x1="90649" y1="60222" x2="90649" y2="60222"/>
                        <a14:backgroundMark x1="85019" y1="57266" x2="85019" y2="57266"/>
                        <a14:backgroundMark x1="68130" y1="42365" x2="68130" y2="42365"/>
                        <a14:backgroundMark x1="68702" y1="42734" x2="68702" y2="42734"/>
                        <a14:backgroundMark x1="73187" y1="80419" x2="76527" y2="80788"/>
                        <a14:backgroundMark x1="72901" y1="81897" x2="66412" y2="87438"/>
                        <a14:backgroundMark x1="66412" y1="87438" x2="75954" y2="85837"/>
                        <a14:backgroundMark x1="75954" y1="85837" x2="76336" y2="95567"/>
                        <a14:backgroundMark x1="76336" y1="95567" x2="74237" y2="97906"/>
                        <a14:backgroundMark x1="74046" y1="94212" x2="74523" y2="88670"/>
                        <a14:backgroundMark x1="73378" y1="89409" x2="72615" y2="8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082" y="4295222"/>
            <a:ext cx="1763624" cy="13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7360199-4F89-415F-8D7B-F3C0F34CC257}"/>
              </a:ext>
            </a:extLst>
          </p:cNvPr>
          <p:cNvSpPr/>
          <p:nvPr/>
        </p:nvSpPr>
        <p:spPr>
          <a:xfrm>
            <a:off x="0" y="1188758"/>
            <a:ext cx="12192000" cy="5467192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A41390E-8F06-4834-8D78-AE5166F2AEF8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87E9826-078C-4C7B-97F7-B493939DA8C3}"/>
              </a:ext>
            </a:extLst>
          </p:cNvPr>
          <p:cNvSpPr txBox="1"/>
          <p:nvPr/>
        </p:nvSpPr>
        <p:spPr>
          <a:xfrm>
            <a:off x="913477" y="654097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LoRa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Software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11266" name="Picture 2" descr="TTN png에 대한 이미지 검색결과">
            <a:extLst>
              <a:ext uri="{FF2B5EF4-FFF2-40B4-BE49-F238E27FC236}">
                <a16:creationId xmlns:a16="http://schemas.microsoft.com/office/drawing/2014/main" xmlns="" id="{58D67DFB-5FF7-4BFF-B106-5CF304C63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33" y="2748280"/>
            <a:ext cx="2697669" cy="207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mydevices cayenne에 대한 이미지 검색결과">
            <a:extLst>
              <a:ext uri="{FF2B5EF4-FFF2-40B4-BE49-F238E27FC236}">
                <a16:creationId xmlns:a16="http://schemas.microsoft.com/office/drawing/2014/main" xmlns="" id="{3C2C0C23-4B30-4061-9FA9-684269E1B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799" y="4711584"/>
            <a:ext cx="4146275" cy="116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penweathermap에 대한 이미지 검색결과">
            <a:extLst>
              <a:ext uri="{FF2B5EF4-FFF2-40B4-BE49-F238E27FC236}">
                <a16:creationId xmlns:a16="http://schemas.microsoft.com/office/drawing/2014/main" xmlns="" id="{68CF4F38-CC09-4453-9ED2-BB10430C3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371" y="2559685"/>
            <a:ext cx="2454910" cy="245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mqtt logo에 대한 이미지 검색결과">
            <a:extLst>
              <a:ext uri="{FF2B5EF4-FFF2-40B4-BE49-F238E27FC236}">
                <a16:creationId xmlns:a16="http://schemas.microsoft.com/office/drawing/2014/main" xmlns="" id="{12F15C89-744E-4BA9-9258-C806C7196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93" b="65481" l="29185" r="68444">
                        <a14:foregroundMark x1="49630" y1="44148" x2="49630" y2="44148"/>
                        <a14:foregroundMark x1="54074" y1="41333" x2="54074" y2="41333"/>
                        <a14:foregroundMark x1="36444" y1="32593" x2="36444" y2="32593"/>
                        <a14:foregroundMark x1="31556" y1="62667" x2="31556" y2="62667"/>
                        <a14:foregroundMark x1="40000" y1="62370" x2="40000" y2="62370"/>
                        <a14:foregroundMark x1="45481" y1="61926" x2="45481" y2="61926"/>
                        <a14:foregroundMark x1="48593" y1="62667" x2="48593" y2="62667"/>
                        <a14:foregroundMark x1="53185" y1="62222" x2="53185" y2="62222"/>
                        <a14:foregroundMark x1="57630" y1="60741" x2="57630" y2="60741"/>
                        <a14:foregroundMark x1="57926" y1="63111" x2="57926" y2="63111"/>
                        <a14:foregroundMark x1="60000" y1="62222" x2="60000" y2="62222"/>
                        <a14:foregroundMark x1="62963" y1="62222" x2="62963" y2="62222"/>
                        <a14:foregroundMark x1="64889" y1="62815" x2="64889" y2="62815"/>
                        <a14:backgroundMark x1="49185" y1="55704" x2="49037" y2="57185"/>
                        <a14:backgroundMark x1="49333" y1="55852" x2="49333" y2="55852"/>
                        <a14:backgroundMark x1="49185" y1="55556" x2="49333" y2="5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3" t="28839" r="26619" b="30289"/>
          <a:stretch/>
        </p:blipFill>
        <p:spPr bwMode="auto">
          <a:xfrm>
            <a:off x="4842675" y="1905146"/>
            <a:ext cx="2506648" cy="209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62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7360199-4F89-415F-8D7B-F3C0F34CC257}"/>
              </a:ext>
            </a:extLst>
          </p:cNvPr>
          <p:cNvSpPr/>
          <p:nvPr/>
        </p:nvSpPr>
        <p:spPr>
          <a:xfrm>
            <a:off x="0" y="1188758"/>
            <a:ext cx="12192000" cy="5467192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A41390E-8F06-4834-8D78-AE5166F2AEF8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87E9826-078C-4C7B-97F7-B493939DA8C3}"/>
              </a:ext>
            </a:extLst>
          </p:cNvPr>
          <p:cNvSpPr txBox="1"/>
          <p:nvPr/>
        </p:nvSpPr>
        <p:spPr>
          <a:xfrm>
            <a:off x="913477" y="654097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APRS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Software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3074" name="Picture 2" descr="openweathermap에 대한 이미지 검색결과">
            <a:extLst>
              <a:ext uri="{FF2B5EF4-FFF2-40B4-BE49-F238E27FC236}">
                <a16:creationId xmlns:a16="http://schemas.microsoft.com/office/drawing/2014/main" xmlns="" id="{68CF4F38-CC09-4453-9ED2-BB10430C3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350" y="2745530"/>
            <a:ext cx="2288454" cy="230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EEDA7FB-C433-8149-93E7-2749C1006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18" b="98742" l="3106" r="89441">
                        <a14:foregroundMark x1="8075" y1="18239" x2="8075" y2="18239"/>
                        <a14:foregroundMark x1="3106" y1="13836" x2="3106" y2="13836"/>
                        <a14:foregroundMark x1="60870" y1="8176" x2="60870" y2="8176"/>
                        <a14:foregroundMark x1="17391" y1="23899" x2="17391" y2="23899"/>
                        <a14:foregroundMark x1="50932" y1="39623" x2="50932" y2="39623"/>
                        <a14:foregroundMark x1="53416" y1="39623" x2="53416" y2="39623"/>
                        <a14:foregroundMark x1="24224" y1="74843" x2="24224" y2="74843"/>
                        <a14:foregroundMark x1="19876" y1="93711" x2="19876" y2="93711"/>
                        <a14:foregroundMark x1="87578" y1="64151" x2="87578" y2="64151"/>
                        <a14:foregroundMark x1="67081" y1="91824" x2="67081" y2="91824"/>
                        <a14:foregroundMark x1="36646" y1="98742" x2="36646" y2="98742"/>
                        <a14:foregroundMark x1="19255" y1="23899" x2="19255" y2="23899"/>
                        <a14:foregroundMark x1="55280" y1="38365" x2="55280" y2="38365"/>
                        <a14:foregroundMark x1="49068" y1="38994" x2="49068" y2="38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8153" y="2720548"/>
            <a:ext cx="2179058" cy="2151820"/>
          </a:xfrm>
          <a:prstGeom prst="rect">
            <a:avLst/>
          </a:prstGeom>
        </p:spPr>
      </p:pic>
      <p:pic>
        <p:nvPicPr>
          <p:cNvPr id="14" name="Picture 8" descr="mqtt logo에 대한 이미지 검색결과">
            <a:extLst>
              <a:ext uri="{FF2B5EF4-FFF2-40B4-BE49-F238E27FC236}">
                <a16:creationId xmlns:a16="http://schemas.microsoft.com/office/drawing/2014/main" xmlns="" id="{140E8A9D-95F3-FC4F-831D-F5B2E347C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593" b="65481" l="29185" r="68444">
                        <a14:foregroundMark x1="49630" y1="44148" x2="49630" y2="44148"/>
                        <a14:foregroundMark x1="54074" y1="41333" x2="54074" y2="41333"/>
                        <a14:foregroundMark x1="36444" y1="32593" x2="36444" y2="32593"/>
                        <a14:foregroundMark x1="31556" y1="62667" x2="31556" y2="62667"/>
                        <a14:foregroundMark x1="40000" y1="62370" x2="40000" y2="62370"/>
                        <a14:foregroundMark x1="45481" y1="61926" x2="45481" y2="61926"/>
                        <a14:foregroundMark x1="48593" y1="62667" x2="48593" y2="62667"/>
                        <a14:foregroundMark x1="53185" y1="62222" x2="53185" y2="62222"/>
                        <a14:foregroundMark x1="57630" y1="60741" x2="57630" y2="60741"/>
                        <a14:foregroundMark x1="57926" y1="63111" x2="57926" y2="63111"/>
                        <a14:foregroundMark x1="60000" y1="62222" x2="60000" y2="62222"/>
                        <a14:foregroundMark x1="62963" y1="62222" x2="62963" y2="62222"/>
                        <a14:foregroundMark x1="64889" y1="62815" x2="64889" y2="62815"/>
                        <a14:backgroundMark x1="49185" y1="55704" x2="49037" y2="57185"/>
                        <a14:backgroundMark x1="49333" y1="55852" x2="49333" y2="55852"/>
                        <a14:backgroundMark x1="49185" y1="55556" x2="49333" y2="5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3" t="28839" r="26619" b="30289"/>
          <a:stretch/>
        </p:blipFill>
        <p:spPr bwMode="auto">
          <a:xfrm>
            <a:off x="1175957" y="2958179"/>
            <a:ext cx="2506648" cy="209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91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87653" y="447663"/>
            <a:ext cx="1911101" cy="796277"/>
            <a:chOff x="859687" y="192743"/>
            <a:chExt cx="1911101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91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Team 8Corn</a:t>
              </a:r>
              <a:endParaRPr lang="ko-KR" altLang="en-US" sz="2400" b="1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13" name="그림 12" descr="사람, 실내, 의류, 쥐고있는이(가) 표시된 사진&#10;&#10;자동 생성된 설명">
            <a:extLst>
              <a:ext uri="{FF2B5EF4-FFF2-40B4-BE49-F238E27FC236}">
                <a16:creationId xmlns:a16="http://schemas.microsoft.com/office/drawing/2014/main" xmlns="" id="{7002AE52-9969-934E-9BB2-FB81BFCD83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151" y="4051639"/>
            <a:ext cx="1395443" cy="13954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763829C2-528B-8D45-8933-2BC8FD015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344" y="4021949"/>
            <a:ext cx="1425133" cy="14251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33F053A-4A37-B04C-A773-53700CA47A6C}"/>
              </a:ext>
            </a:extLst>
          </p:cNvPr>
          <p:cNvSpPr txBox="1"/>
          <p:nvPr/>
        </p:nvSpPr>
        <p:spPr>
          <a:xfrm>
            <a:off x="479409" y="2962819"/>
            <a:ext cx="202140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Dong Jun (DJ) Kim</a:t>
            </a:r>
          </a:p>
          <a:p>
            <a:pPr algn="ctr"/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Kyunghee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 Univ.</a:t>
            </a:r>
            <a:endParaRPr lang="ko-KR" altLang="en-US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788D81E-5EC8-2C40-8A75-E439BE6399C9}"/>
              </a:ext>
            </a:extLst>
          </p:cNvPr>
          <p:cNvSpPr txBox="1"/>
          <p:nvPr/>
        </p:nvSpPr>
        <p:spPr>
          <a:xfrm>
            <a:off x="597079" y="5575687"/>
            <a:ext cx="17860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Miran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 Lee</a:t>
            </a: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Dongguk Univ.</a:t>
            </a:r>
            <a:endParaRPr lang="ko-KR" altLang="en-US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9AC0364-E9F6-584E-94BE-EC7C7B49B2F4}"/>
              </a:ext>
            </a:extLst>
          </p:cNvPr>
          <p:cNvSpPr txBox="1"/>
          <p:nvPr/>
        </p:nvSpPr>
        <p:spPr>
          <a:xfrm>
            <a:off x="2588915" y="5575687"/>
            <a:ext cx="227998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Chaehee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(Pearl) </a:t>
            </a:r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Weon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Seoul Women’s Univ.</a:t>
            </a:r>
            <a:endParaRPr lang="ko-KR" altLang="en-US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12B8FC6-712B-BD41-B69A-51582B132B6A}"/>
              </a:ext>
            </a:extLst>
          </p:cNvPr>
          <p:cNvSpPr txBox="1"/>
          <p:nvPr/>
        </p:nvSpPr>
        <p:spPr>
          <a:xfrm>
            <a:off x="7250036" y="5575687"/>
            <a:ext cx="236557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Heejae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(Lydia)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Jung</a:t>
            </a:r>
          </a:p>
          <a:p>
            <a:pPr algn="ctr"/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Kyunghee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 Univ.</a:t>
            </a:r>
            <a:endParaRPr lang="ko-KR" altLang="en-US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AB99CF-074F-A747-9E6F-6237B0D98E5E}"/>
              </a:ext>
            </a:extLst>
          </p:cNvPr>
          <p:cNvSpPr txBox="1"/>
          <p:nvPr/>
        </p:nvSpPr>
        <p:spPr>
          <a:xfrm>
            <a:off x="4842404" y="5575687"/>
            <a:ext cx="234293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Gowoon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(Kayla) Choi</a:t>
            </a:r>
          </a:p>
          <a:p>
            <a:pPr algn="ctr"/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Dongguk Univ.</a:t>
            </a:r>
            <a:endParaRPr lang="ko-KR" altLang="en-US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D59001-D85C-AB49-98CB-E6899788051F}"/>
              </a:ext>
            </a:extLst>
          </p:cNvPr>
          <p:cNvSpPr txBox="1"/>
          <p:nvPr/>
        </p:nvSpPr>
        <p:spPr>
          <a:xfrm>
            <a:off x="7242267" y="2962819"/>
            <a:ext cx="22587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Woojin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(Arthur) Jang</a:t>
            </a:r>
          </a:p>
          <a:p>
            <a:pPr algn="ctr"/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Chungang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 Univ.</a:t>
            </a:r>
            <a:endParaRPr lang="ko-KR" altLang="en-US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12F134D-F335-0741-B4B8-A64E9C467608}"/>
              </a:ext>
            </a:extLst>
          </p:cNvPr>
          <p:cNvSpPr txBox="1"/>
          <p:nvPr/>
        </p:nvSpPr>
        <p:spPr>
          <a:xfrm>
            <a:off x="5141422" y="2962819"/>
            <a:ext cx="185973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Hyuk (Brian) Lee</a:t>
            </a:r>
          </a:p>
          <a:p>
            <a:pPr algn="ctr"/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Handong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 Univ.</a:t>
            </a:r>
            <a:endParaRPr lang="ko-KR" altLang="en-US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EECDBD-B017-EA4C-A170-5D3106F798F7}"/>
              </a:ext>
            </a:extLst>
          </p:cNvPr>
          <p:cNvSpPr txBox="1"/>
          <p:nvPr/>
        </p:nvSpPr>
        <p:spPr>
          <a:xfrm>
            <a:off x="2621721" y="2962819"/>
            <a:ext cx="232447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Hye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 Won(Hazel) Yoon</a:t>
            </a:r>
          </a:p>
          <a:p>
            <a:pPr algn="ctr"/>
            <a:r>
              <a:rPr lang="en-US" altLang="ko-KR" sz="2000" b="1" spc="-150" dirty="0" err="1">
                <a:solidFill>
                  <a:schemeClr val="bg2">
                    <a:lumMod val="25000"/>
                  </a:schemeClr>
                </a:solidFill>
              </a:rPr>
              <a:t>Kyunghee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 Univ.</a:t>
            </a:r>
            <a:endParaRPr lang="ko-KR" altLang="en-US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11F3D3D-864F-FD40-A094-C4897B4FC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392" y="1498643"/>
            <a:ext cx="1425133" cy="14251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09405A11-65F0-1944-A6D0-223F3B7FD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545" y="1500093"/>
            <a:ext cx="1425133" cy="14251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DE09A17F-34E8-0241-91F7-022BE1EB5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239" y="1498643"/>
            <a:ext cx="1425133" cy="14251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E19E162B-C714-B34B-B064-8846488D0A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671" y="4021950"/>
            <a:ext cx="1104878" cy="14251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2E51B36D-F00E-EC48-B457-32FCAF7CE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9825" y="1537776"/>
            <a:ext cx="1386000" cy="1386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39BAA21E-E53D-1544-97FF-11728ECCA5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2520"/>
          <a:stretch/>
        </p:blipFill>
        <p:spPr>
          <a:xfrm>
            <a:off x="7788479" y="4056041"/>
            <a:ext cx="1288692" cy="138663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1"/>
          <a:srcRect l="18275" t="10662" r="5631" b="34924"/>
          <a:stretch/>
        </p:blipFill>
        <p:spPr>
          <a:xfrm>
            <a:off x="10154056" y="4041515"/>
            <a:ext cx="1290648" cy="138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9" t="36242" r="23710" b="29869"/>
          <a:stretch/>
        </p:blipFill>
        <p:spPr>
          <a:xfrm>
            <a:off x="10075278" y="1572179"/>
            <a:ext cx="1397360" cy="1386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FD59001-D85C-AB49-98CB-E6899788051F}"/>
              </a:ext>
            </a:extLst>
          </p:cNvPr>
          <p:cNvSpPr txBox="1"/>
          <p:nvPr/>
        </p:nvSpPr>
        <p:spPr>
          <a:xfrm>
            <a:off x="9644573" y="2962819"/>
            <a:ext cx="22587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bg2">
                    <a:lumMod val="25000"/>
                  </a:schemeClr>
                </a:solidFill>
              </a:rPr>
              <a:t>Brandon Long</a:t>
            </a:r>
            <a:endParaRPr lang="en-US" altLang="ko-KR" sz="2000" b="1" spc="-15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2000" b="1" spc="-150" dirty="0" smtClean="0">
                <a:solidFill>
                  <a:schemeClr val="bg2">
                    <a:lumMod val="25000"/>
                  </a:schemeClr>
                </a:solidFill>
              </a:rPr>
              <a:t>Purdue</a:t>
            </a:r>
            <a:r>
              <a:rPr lang="en-US" altLang="ko-KR" sz="2000" b="1" spc="-15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Univ.</a:t>
            </a:r>
            <a:endParaRPr lang="ko-KR" altLang="en-US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FD59001-D85C-AB49-98CB-E6899788051F}"/>
              </a:ext>
            </a:extLst>
          </p:cNvPr>
          <p:cNvSpPr txBox="1"/>
          <p:nvPr/>
        </p:nvSpPr>
        <p:spPr>
          <a:xfrm>
            <a:off x="9669995" y="5575687"/>
            <a:ext cx="22587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spc="-150" dirty="0" err="1" smtClean="0">
                <a:solidFill>
                  <a:schemeClr val="bg2">
                    <a:lumMod val="25000"/>
                  </a:schemeClr>
                </a:solidFill>
              </a:rPr>
              <a:t>Zeeshan</a:t>
            </a:r>
            <a:r>
              <a:rPr lang="en-US" altLang="ko-KR" sz="2000" b="1" spc="-150" dirty="0" smtClean="0">
                <a:solidFill>
                  <a:schemeClr val="bg2">
                    <a:lumMod val="25000"/>
                  </a:schemeClr>
                </a:solidFill>
              </a:rPr>
              <a:t> Khalid</a:t>
            </a:r>
          </a:p>
          <a:p>
            <a:pPr algn="ctr"/>
            <a:r>
              <a:rPr lang="en-US" altLang="ko-KR" sz="2000" b="1" spc="-150" dirty="0" smtClean="0">
                <a:solidFill>
                  <a:schemeClr val="bg2">
                    <a:lumMod val="25000"/>
                  </a:schemeClr>
                </a:solidFill>
              </a:rPr>
              <a:t>Purdue</a:t>
            </a:r>
            <a:r>
              <a:rPr lang="en-US" altLang="ko-KR" sz="2000" b="1" spc="-15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</a:rPr>
              <a:t>Univ.</a:t>
            </a:r>
            <a:endParaRPr lang="ko-KR" altLang="en-US" sz="2000" b="1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4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4024572-277F-4242-BEB0-7D367B1CDDE2}"/>
              </a:ext>
            </a:extLst>
          </p:cNvPr>
          <p:cNvSpPr txBox="1"/>
          <p:nvPr/>
        </p:nvSpPr>
        <p:spPr>
          <a:xfrm>
            <a:off x="947897" y="654097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LoRa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Diagram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8E0195D-C039-460E-AF8A-88F002B6DE17}"/>
              </a:ext>
            </a:extLst>
          </p:cNvPr>
          <p:cNvSpPr/>
          <p:nvPr/>
        </p:nvSpPr>
        <p:spPr>
          <a:xfrm>
            <a:off x="7125630" y="5564458"/>
            <a:ext cx="1148575" cy="256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AB3C1133-E58B-4BB7-8997-569A21AF3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28" y="1046633"/>
            <a:ext cx="8509391" cy="55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E791AFE3-6BAC-4CF7-89F1-7652CFB0E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28" y="1046633"/>
            <a:ext cx="8509391" cy="55145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727FA36-FEE4-4D8A-9D1E-DA352B745144}"/>
              </a:ext>
            </a:extLst>
          </p:cNvPr>
          <p:cNvSpPr/>
          <p:nvPr/>
        </p:nvSpPr>
        <p:spPr>
          <a:xfrm>
            <a:off x="3614324" y="2187388"/>
            <a:ext cx="1473692" cy="985214"/>
          </a:xfrm>
          <a:prstGeom prst="rect">
            <a:avLst/>
          </a:prstGeom>
          <a:solidFill>
            <a:schemeClr val="accent6">
              <a:alpha val="46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415CC4-00B5-4086-A12F-6C6AE9089F1A}"/>
              </a:ext>
            </a:extLst>
          </p:cNvPr>
          <p:cNvSpPr txBox="1"/>
          <p:nvPr/>
        </p:nvSpPr>
        <p:spPr>
          <a:xfrm>
            <a:off x="947897" y="654097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LoRa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Diagram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5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8710EA76-8226-450F-9093-F84E46DD1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28" y="1046633"/>
            <a:ext cx="8509391" cy="55145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727FA36-FEE4-4D8A-9D1E-DA352B745144}"/>
              </a:ext>
            </a:extLst>
          </p:cNvPr>
          <p:cNvSpPr/>
          <p:nvPr/>
        </p:nvSpPr>
        <p:spPr>
          <a:xfrm>
            <a:off x="5108142" y="3899648"/>
            <a:ext cx="987858" cy="950259"/>
          </a:xfrm>
          <a:prstGeom prst="rect">
            <a:avLst/>
          </a:prstGeom>
          <a:solidFill>
            <a:schemeClr val="accent6">
              <a:alpha val="46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B0769D3-EDCD-414E-97BC-D56BDE16B893}"/>
              </a:ext>
            </a:extLst>
          </p:cNvPr>
          <p:cNvSpPr txBox="1"/>
          <p:nvPr/>
        </p:nvSpPr>
        <p:spPr>
          <a:xfrm>
            <a:off x="947897" y="654097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LoRa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Diagram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8BA308B-C8A1-4727-87A2-F5506535EDCB}"/>
              </a:ext>
            </a:extLst>
          </p:cNvPr>
          <p:cNvSpPr/>
          <p:nvPr/>
        </p:nvSpPr>
        <p:spPr>
          <a:xfrm rot="3225409">
            <a:off x="4274977" y="5010865"/>
            <a:ext cx="989473" cy="1278221"/>
          </a:xfrm>
          <a:prstGeom prst="rect">
            <a:avLst/>
          </a:prstGeom>
          <a:solidFill>
            <a:schemeClr val="accent6">
              <a:alpha val="46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5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7A63DB6E-AEB6-4FAB-9437-0050FD712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28" y="1046633"/>
            <a:ext cx="8509391" cy="55145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727FA36-FEE4-4D8A-9D1E-DA352B745144}"/>
              </a:ext>
            </a:extLst>
          </p:cNvPr>
          <p:cNvSpPr/>
          <p:nvPr/>
        </p:nvSpPr>
        <p:spPr>
          <a:xfrm>
            <a:off x="6096000" y="2913530"/>
            <a:ext cx="1595718" cy="609600"/>
          </a:xfrm>
          <a:prstGeom prst="rect">
            <a:avLst/>
          </a:prstGeom>
          <a:solidFill>
            <a:schemeClr val="accent6">
              <a:alpha val="46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5044C9E-8940-473F-8175-827CFC28DF25}"/>
              </a:ext>
            </a:extLst>
          </p:cNvPr>
          <p:cNvSpPr txBox="1"/>
          <p:nvPr/>
        </p:nvSpPr>
        <p:spPr>
          <a:xfrm>
            <a:off x="947897" y="654097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LoRa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Diagram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DD85962-A465-4CB8-983A-A9D0B42A1A4E}"/>
              </a:ext>
            </a:extLst>
          </p:cNvPr>
          <p:cNvSpPr/>
          <p:nvPr/>
        </p:nvSpPr>
        <p:spPr>
          <a:xfrm>
            <a:off x="5803923" y="3934193"/>
            <a:ext cx="2470282" cy="1211547"/>
          </a:xfrm>
          <a:prstGeom prst="rect">
            <a:avLst/>
          </a:prstGeom>
          <a:solidFill>
            <a:schemeClr val="accent6">
              <a:alpha val="46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3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89A57EE5-24E4-4C15-BA98-E073F0363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28" y="1046633"/>
            <a:ext cx="8509391" cy="55145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727FA36-FEE4-4D8A-9D1E-DA352B745144}"/>
              </a:ext>
            </a:extLst>
          </p:cNvPr>
          <p:cNvSpPr/>
          <p:nvPr/>
        </p:nvSpPr>
        <p:spPr>
          <a:xfrm>
            <a:off x="5170615" y="1409301"/>
            <a:ext cx="2052320" cy="1118746"/>
          </a:xfrm>
          <a:prstGeom prst="rect">
            <a:avLst/>
          </a:prstGeom>
          <a:solidFill>
            <a:schemeClr val="accent6">
              <a:alpha val="46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47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LoRa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Diagram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97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F3BD6581-64A7-4D74-8055-D9B14A824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28" y="1046633"/>
            <a:ext cx="8509391" cy="55145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727FA36-FEE4-4D8A-9D1E-DA352B745144}"/>
              </a:ext>
            </a:extLst>
          </p:cNvPr>
          <p:cNvSpPr/>
          <p:nvPr/>
        </p:nvSpPr>
        <p:spPr>
          <a:xfrm rot="1771723">
            <a:off x="3881947" y="3652657"/>
            <a:ext cx="833595" cy="2003550"/>
          </a:xfrm>
          <a:prstGeom prst="rect">
            <a:avLst/>
          </a:prstGeom>
          <a:solidFill>
            <a:schemeClr val="accent6">
              <a:alpha val="46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B0769D3-EDCD-414E-97BC-D56BDE16B893}"/>
              </a:ext>
            </a:extLst>
          </p:cNvPr>
          <p:cNvSpPr txBox="1"/>
          <p:nvPr/>
        </p:nvSpPr>
        <p:spPr>
          <a:xfrm>
            <a:off x="947897" y="654097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LoRa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Diagram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89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APRS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Node Circuit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5" name="그림 4" descr="회로, 시계이(가) 표시된 사진&#10;&#10;자동 생성된 설명">
            <a:extLst>
              <a:ext uri="{FF2B5EF4-FFF2-40B4-BE49-F238E27FC236}">
                <a16:creationId xmlns:a16="http://schemas.microsoft.com/office/drawing/2014/main" xmlns="" id="{09D04992-49C4-2F44-8DEC-F4F43164D3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29" y="1194053"/>
            <a:ext cx="3639764" cy="2194085"/>
          </a:xfrm>
          <a:prstGeom prst="rect">
            <a:avLst/>
          </a:prstGeom>
        </p:spPr>
      </p:pic>
      <p:pic>
        <p:nvPicPr>
          <p:cNvPr id="14" name="그림 13" descr="회로, 시계이(가) 표시된 사진&#10;&#10;자동 생성된 설명">
            <a:extLst>
              <a:ext uri="{FF2B5EF4-FFF2-40B4-BE49-F238E27FC236}">
                <a16:creationId xmlns:a16="http://schemas.microsoft.com/office/drawing/2014/main" xmlns="" id="{DDBBD8F3-310C-E144-B66A-B4AE39317B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82" y="4123625"/>
            <a:ext cx="3599257" cy="1981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B3A3593-698E-2544-933C-794DDC444F66}"/>
              </a:ext>
            </a:extLst>
          </p:cNvPr>
          <p:cNvSpPr txBox="1"/>
          <p:nvPr/>
        </p:nvSpPr>
        <p:spPr>
          <a:xfrm>
            <a:off x="1896069" y="3168629"/>
            <a:ext cx="3389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dirty="0">
                <a:highlight>
                  <a:srgbClr val="ABC571"/>
                </a:highlight>
              </a:rPr>
              <a:t>Node1 – Sensor Package</a:t>
            </a:r>
            <a:endParaRPr lang="ko-KR" altLang="en-US" b="1" dirty="0">
              <a:highlight>
                <a:srgbClr val="ABC571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4B866E0-6A96-C34A-8468-17D723B875B9}"/>
              </a:ext>
            </a:extLst>
          </p:cNvPr>
          <p:cNvSpPr txBox="1"/>
          <p:nvPr/>
        </p:nvSpPr>
        <p:spPr>
          <a:xfrm>
            <a:off x="7215091" y="6055261"/>
            <a:ext cx="3389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dirty="0">
                <a:highlight>
                  <a:srgbClr val="ABC571"/>
                </a:highlight>
              </a:rPr>
              <a:t>Node4 – Actuator</a:t>
            </a:r>
            <a:endParaRPr lang="ko-KR" altLang="en-US" b="1" dirty="0">
              <a:highlight>
                <a:srgbClr val="ABC571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2BFD69F-D072-584B-B32C-74B21F70536D}"/>
              </a:ext>
            </a:extLst>
          </p:cNvPr>
          <p:cNvSpPr txBox="1"/>
          <p:nvPr/>
        </p:nvSpPr>
        <p:spPr>
          <a:xfrm>
            <a:off x="1791075" y="6055261"/>
            <a:ext cx="3389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dirty="0">
                <a:highlight>
                  <a:srgbClr val="ABC571"/>
                </a:highlight>
              </a:rPr>
              <a:t>Node3 – BROKER</a:t>
            </a:r>
            <a:endParaRPr lang="ko-KR" altLang="en-US" b="1" dirty="0">
              <a:highlight>
                <a:srgbClr val="ABC571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BCBA713-7431-0945-B686-1A7280B54C22}"/>
              </a:ext>
            </a:extLst>
          </p:cNvPr>
          <p:cNvSpPr txBox="1"/>
          <p:nvPr/>
        </p:nvSpPr>
        <p:spPr>
          <a:xfrm>
            <a:off x="7136901" y="3168629"/>
            <a:ext cx="3389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dirty="0">
                <a:highlight>
                  <a:srgbClr val="ABC571"/>
                </a:highlight>
              </a:rPr>
              <a:t>Node2 – GATEWAY</a:t>
            </a:r>
            <a:endParaRPr lang="ko-KR" altLang="en-US" b="1" dirty="0">
              <a:highlight>
                <a:srgbClr val="ABC571"/>
              </a:highligh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C4C2683-C475-F146-A92F-97A8F27ADF3C}"/>
              </a:ext>
            </a:extLst>
          </p:cNvPr>
          <p:cNvSpPr/>
          <p:nvPr/>
        </p:nvSpPr>
        <p:spPr>
          <a:xfrm>
            <a:off x="2462944" y="3510619"/>
            <a:ext cx="2255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APRS Transmitter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AD7E7429-E291-154F-8516-6685AA7608F9}"/>
              </a:ext>
            </a:extLst>
          </p:cNvPr>
          <p:cNvSpPr/>
          <p:nvPr/>
        </p:nvSpPr>
        <p:spPr>
          <a:xfrm>
            <a:off x="1281881" y="6391179"/>
            <a:ext cx="46176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MQTT Broker &amp; MQTT Subscriber &amp; APRS Transmitter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F21CAF8-79F9-104B-A43B-FC844918D9E0}"/>
              </a:ext>
            </a:extLst>
          </p:cNvPr>
          <p:cNvSpPr/>
          <p:nvPr/>
        </p:nvSpPr>
        <p:spPr>
          <a:xfrm>
            <a:off x="7796290" y="6391179"/>
            <a:ext cx="2255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APRS Receiver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F3F3B3E-14BE-7246-9B75-A89AB3668C73}"/>
              </a:ext>
            </a:extLst>
          </p:cNvPr>
          <p:cNvSpPr/>
          <p:nvPr/>
        </p:nvSpPr>
        <p:spPr>
          <a:xfrm>
            <a:off x="7343231" y="3510050"/>
            <a:ext cx="2976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APRS Receiver &amp; MQTT Publisher</a:t>
            </a:r>
          </a:p>
        </p:txBody>
      </p:sp>
      <p:pic>
        <p:nvPicPr>
          <p:cNvPr id="6" name="그림 5" descr="개체, 시계, 손목시계이(가) 표시된 사진&#10;&#10;자동 생성된 설명">
            <a:extLst>
              <a:ext uri="{FF2B5EF4-FFF2-40B4-BE49-F238E27FC236}">
                <a16:creationId xmlns:a16="http://schemas.microsoft.com/office/drawing/2014/main" xmlns="" id="{75876181-F5DE-684C-9C74-104F11D8AF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99" y="608417"/>
            <a:ext cx="4690903" cy="2458680"/>
          </a:xfrm>
          <a:prstGeom prst="rect">
            <a:avLst/>
          </a:prstGeom>
        </p:spPr>
      </p:pic>
      <p:pic>
        <p:nvPicPr>
          <p:cNvPr id="13" name="그림 12" descr="시계이(가) 표시된 사진&#10;&#10;자동 생성된 설명">
            <a:extLst>
              <a:ext uri="{FF2B5EF4-FFF2-40B4-BE49-F238E27FC236}">
                <a16:creationId xmlns:a16="http://schemas.microsoft.com/office/drawing/2014/main" xmlns="" id="{E059AD1C-046F-2D4E-B9F7-03E64B8101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51" y="3907511"/>
            <a:ext cx="4298950" cy="21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2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50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APRS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Diagram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6C26C7B-1041-5843-B5CF-D62B4629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261" y="1205469"/>
            <a:ext cx="8459477" cy="54253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1FFF795-63D6-F34F-9885-09A9EB2B0DF3}"/>
              </a:ext>
            </a:extLst>
          </p:cNvPr>
          <p:cNvSpPr/>
          <p:nvPr/>
        </p:nvSpPr>
        <p:spPr>
          <a:xfrm rot="6620053">
            <a:off x="4636749" y="1631347"/>
            <a:ext cx="738726" cy="1807565"/>
          </a:xfrm>
          <a:prstGeom prst="rect">
            <a:avLst/>
          </a:prstGeom>
          <a:solidFill>
            <a:schemeClr val="accent6">
              <a:alpha val="46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7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50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APRS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Diagram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06EC5E-C669-6941-BB20-7C629A22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261" y="1205469"/>
            <a:ext cx="8459477" cy="54253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93F6E2F-1D73-734B-81C8-B6E690B97CF1}"/>
              </a:ext>
            </a:extLst>
          </p:cNvPr>
          <p:cNvSpPr/>
          <p:nvPr/>
        </p:nvSpPr>
        <p:spPr>
          <a:xfrm>
            <a:off x="6256829" y="3918159"/>
            <a:ext cx="738726" cy="633964"/>
          </a:xfrm>
          <a:prstGeom prst="rect">
            <a:avLst/>
          </a:prstGeom>
          <a:solidFill>
            <a:schemeClr val="accent6">
              <a:alpha val="46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5BCB3AE-991E-094E-B599-017C2611625F}"/>
              </a:ext>
            </a:extLst>
          </p:cNvPr>
          <p:cNvSpPr/>
          <p:nvPr/>
        </p:nvSpPr>
        <p:spPr>
          <a:xfrm>
            <a:off x="4689759" y="4979504"/>
            <a:ext cx="786702" cy="1651343"/>
          </a:xfrm>
          <a:prstGeom prst="rect">
            <a:avLst/>
          </a:prstGeom>
          <a:solidFill>
            <a:schemeClr val="accent6">
              <a:alpha val="46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8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271502" cy="796277"/>
            <a:chOff x="859687" y="192743"/>
            <a:chExt cx="12715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271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DESIGN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50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94B54B"/>
                </a:solidFill>
                <a:latin typeface="+mj-lt"/>
                <a:ea typeface="나눔스퀘어 Light" panose="020B0600000101010101" pitchFamily="50" charset="-127"/>
              </a:rPr>
              <a:t>APRS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 Diagram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62159CE-64A8-304A-A91D-59315E16E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261" y="1205469"/>
            <a:ext cx="8459477" cy="54253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BFE4689-FEF3-E74B-AFE8-0B5D0BEAB9AA}"/>
              </a:ext>
            </a:extLst>
          </p:cNvPr>
          <p:cNvSpPr/>
          <p:nvPr/>
        </p:nvSpPr>
        <p:spPr>
          <a:xfrm rot="5400000">
            <a:off x="7592015" y="3642692"/>
            <a:ext cx="1000364" cy="2282510"/>
          </a:xfrm>
          <a:prstGeom prst="rect">
            <a:avLst/>
          </a:prstGeom>
          <a:solidFill>
            <a:schemeClr val="accent6">
              <a:alpha val="46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9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1BFA544-B0E4-48E2-BA4A-31A3F97BF3A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94B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220223" cy="796277"/>
            <a:chOff x="859687" y="192743"/>
            <a:chExt cx="2220223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Introduction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2220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bg2">
                      <a:lumMod val="50000"/>
                    </a:schemeClr>
                  </a:solidFill>
                  <a:latin typeface="+mj-lt"/>
                  <a:ea typeface="나눔스퀘어 Light" panose="020B0600000101010101" pitchFamily="50" charset="-127"/>
                </a:rPr>
                <a:t>Project Background</a:t>
              </a:r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A809F9F-6E27-47BE-903A-2B60AE71B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3" t="10837" r="9452" b="13415"/>
          <a:stretch/>
        </p:blipFill>
        <p:spPr>
          <a:xfrm>
            <a:off x="284140" y="2785527"/>
            <a:ext cx="5321324" cy="1320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6168B79-93EB-4996-83AA-4B660E9E3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742" y="1477957"/>
            <a:ext cx="2809875" cy="4105275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xmlns="" id="{05B05052-6C6F-492E-B369-68783BDEC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62016" y="2131815"/>
            <a:ext cx="2617166" cy="472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81265E1D-915C-46DD-B12B-473B34E5DD09}"/>
              </a:ext>
            </a:extLst>
          </p:cNvPr>
          <p:cNvSpPr/>
          <p:nvPr/>
        </p:nvSpPr>
        <p:spPr>
          <a:xfrm>
            <a:off x="6128336" y="2329975"/>
            <a:ext cx="2440661" cy="244066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82BF744-9CAD-4CF4-9AAE-6A9D23116728}"/>
              </a:ext>
            </a:extLst>
          </p:cNvPr>
          <p:cNvSpPr/>
          <p:nvPr/>
        </p:nvSpPr>
        <p:spPr>
          <a:xfrm>
            <a:off x="8851163" y="2329975"/>
            <a:ext cx="2440661" cy="24406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4B54B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173EB79B-F0CA-4E0F-BE22-2876B7258DEC}"/>
              </a:ext>
            </a:extLst>
          </p:cNvPr>
          <p:cNvSpPr/>
          <p:nvPr/>
        </p:nvSpPr>
        <p:spPr>
          <a:xfrm>
            <a:off x="3405509" y="2329975"/>
            <a:ext cx="2440661" cy="244066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F6825B8F-7CD1-4153-B3B4-F4B0522423FB}"/>
              </a:ext>
            </a:extLst>
          </p:cNvPr>
          <p:cNvSpPr/>
          <p:nvPr/>
        </p:nvSpPr>
        <p:spPr>
          <a:xfrm>
            <a:off x="736943" y="2329975"/>
            <a:ext cx="2440661" cy="244066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659702" cy="796277"/>
            <a:chOff x="859687" y="192743"/>
            <a:chExt cx="26597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659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Data &amp; Algorithm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Collected Data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294C8F4-B6DC-4C1E-8D08-34F19685654F}"/>
              </a:ext>
            </a:extLst>
          </p:cNvPr>
          <p:cNvSpPr/>
          <p:nvPr/>
        </p:nvSpPr>
        <p:spPr>
          <a:xfrm>
            <a:off x="3781331" y="4888368"/>
            <a:ext cx="225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Temperature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24F06EF-C73F-4015-BC18-347C2794CC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29" y="2800961"/>
            <a:ext cx="1498691" cy="14986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95AD4D4-187B-4E8D-A16E-DB7DCE529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68" y="2708773"/>
            <a:ext cx="1676880" cy="1676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0CE159C-852A-4337-95E2-CF2656977E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39" y="2708611"/>
            <a:ext cx="1712454" cy="17124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1D28846-34A6-4FDC-AE5E-01EDF4A8A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911" y="2800961"/>
            <a:ext cx="1492505" cy="149250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85E248C-9EA5-43D4-B123-DFAC63A50214}"/>
              </a:ext>
            </a:extLst>
          </p:cNvPr>
          <p:cNvSpPr/>
          <p:nvPr/>
        </p:nvSpPr>
        <p:spPr>
          <a:xfrm>
            <a:off x="9306700" y="4888368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Soil moisture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68EB82E-4479-48D6-8089-778BB799CF5D}"/>
              </a:ext>
            </a:extLst>
          </p:cNvPr>
          <p:cNvSpPr/>
          <p:nvPr/>
        </p:nvSpPr>
        <p:spPr>
          <a:xfrm>
            <a:off x="1289523" y="4872290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Humidity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D77F8B3-45C5-43BC-BFB6-905AA5C4C763}"/>
              </a:ext>
            </a:extLst>
          </p:cNvPr>
          <p:cNvSpPr/>
          <p:nvPr/>
        </p:nvSpPr>
        <p:spPr>
          <a:xfrm>
            <a:off x="6819514" y="4888368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Weather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A253986-368A-49B0-A79E-3F28EE22B27A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2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659702" cy="796277"/>
            <a:chOff x="859687" y="192743"/>
            <a:chExt cx="2659702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659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Data &amp; Algorithm</a:t>
              </a:r>
              <a:endParaRPr lang="ko-KR" altLang="en-US" sz="240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rPr>
              <a:t>Algorithm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B57B00A-C950-4F70-AADE-30CBE0ADC2FF}"/>
              </a:ext>
            </a:extLst>
          </p:cNvPr>
          <p:cNvCxnSpPr>
            <a:cxnSpLocks/>
          </p:cNvCxnSpPr>
          <p:nvPr/>
        </p:nvCxnSpPr>
        <p:spPr>
          <a:xfrm>
            <a:off x="6205002" y="3429000"/>
            <a:ext cx="965200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4E67750-933C-BB42-8199-5AFB80AB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175" y="1803400"/>
            <a:ext cx="3251200" cy="3251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6E3191A-5E7E-4CEF-B097-59CE84F71F1B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22C9F23-DA87-4D5C-B511-DA2F39E35609}"/>
              </a:ext>
            </a:extLst>
          </p:cNvPr>
          <p:cNvSpPr/>
          <p:nvPr/>
        </p:nvSpPr>
        <p:spPr>
          <a:xfrm>
            <a:off x="1882019" y="5029880"/>
            <a:ext cx="27478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Soil Moisture Data</a:t>
            </a:r>
          </a:p>
          <a:p>
            <a:r>
              <a:rPr lang="en-US" altLang="ko-KR" sz="24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MIN: 0  MAX : 696</a:t>
            </a:r>
            <a:endParaRPr lang="ko-KR" altLang="en-US" sz="2400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206DC6F-AB73-4B6C-AAAE-D46C29674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22" y="1962096"/>
            <a:ext cx="3781862" cy="293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432783" cy="819481"/>
            <a:chOff x="859687" y="192743"/>
            <a:chExt cx="1432783" cy="819481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0903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Result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1200" y="642892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rgbClr val="ABC571"/>
                  </a:solidFill>
                  <a:latin typeface="+mj-lt"/>
                  <a:ea typeface="나눔스퀘어 Light" panose="020B0600000101010101" pitchFamily="50" charset="-127"/>
                </a:rPr>
                <a:t>LoRa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나눔스퀘어 Light" panose="020B0600000101010101" pitchFamily="50" charset="-127"/>
                </a:rPr>
                <a:t> Demo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6E3191A-5E7E-4CEF-B097-59CE84F71F1B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0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476065" cy="819481"/>
            <a:chOff x="859687" y="192743"/>
            <a:chExt cx="1476065" cy="819481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0903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Result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1200" y="642892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ABC571"/>
                  </a:solidFill>
                  <a:latin typeface="+mj-lt"/>
                  <a:ea typeface="나눔스퀘어 Light" panose="020B0600000101010101" pitchFamily="50" charset="-127"/>
                </a:rPr>
                <a:t>APRS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+mj-lt"/>
                  <a:ea typeface="나눔스퀘어 Light" panose="020B0600000101010101" pitchFamily="50" charset="-127"/>
                </a:rPr>
                <a:t> Demo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6E3191A-5E7E-4CEF-B097-59CE84F71F1B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23F7719F-A511-488F-B976-8CD0F00AE4E6}"/>
              </a:ext>
            </a:extLst>
          </p:cNvPr>
          <p:cNvSpPr/>
          <p:nvPr/>
        </p:nvSpPr>
        <p:spPr>
          <a:xfrm>
            <a:off x="524517" y="4689580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014724B3-81DE-4527-B69F-7E0975FBE42B}"/>
              </a:ext>
            </a:extLst>
          </p:cNvPr>
          <p:cNvSpPr/>
          <p:nvPr/>
        </p:nvSpPr>
        <p:spPr>
          <a:xfrm>
            <a:off x="524517" y="3621631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0CFA386-6712-4ED6-B9C5-B5A752EAD341}"/>
              </a:ext>
            </a:extLst>
          </p:cNvPr>
          <p:cNvSpPr/>
          <p:nvPr/>
        </p:nvSpPr>
        <p:spPr>
          <a:xfrm>
            <a:off x="524517" y="2522849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0315F64-EBBA-4254-86CC-4D7EDB3BB6BB}"/>
              </a:ext>
            </a:extLst>
          </p:cNvPr>
          <p:cNvSpPr txBox="1"/>
          <p:nvPr/>
        </p:nvSpPr>
        <p:spPr>
          <a:xfrm>
            <a:off x="639915" y="2339158"/>
            <a:ext cx="112662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 is Needed</a:t>
            </a:r>
          </a:p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</a:p>
          <a:p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 Logic is determined only by the Farmer’s manual decision and Soil Moisture</a:t>
            </a:r>
          </a:p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</a:p>
          <a:p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monitoring system for sensors and nodes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BD2A34E-8DBC-4A2A-B6C8-1352DC30168A}"/>
              </a:ext>
            </a:extLst>
          </p:cNvPr>
          <p:cNvSpPr/>
          <p:nvPr/>
        </p:nvSpPr>
        <p:spPr>
          <a:xfrm>
            <a:off x="223024" y="1895707"/>
            <a:ext cx="5999356" cy="9451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A190EF6-E383-478C-A947-98FB193EB8FB}"/>
              </a:ext>
            </a:extLst>
          </p:cNvPr>
          <p:cNvSpPr/>
          <p:nvPr/>
        </p:nvSpPr>
        <p:spPr>
          <a:xfrm>
            <a:off x="399982" y="4362209"/>
            <a:ext cx="11746091" cy="9451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D896B8F-045A-415C-A22B-F9E2494C1386}"/>
              </a:ext>
            </a:extLst>
          </p:cNvPr>
          <p:cNvSpPr/>
          <p:nvPr/>
        </p:nvSpPr>
        <p:spPr>
          <a:xfrm>
            <a:off x="330679" y="3028412"/>
            <a:ext cx="11746091" cy="9451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132315" cy="796277"/>
            <a:chOff x="859687" y="192743"/>
            <a:chExt cx="2132315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1323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Future Works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69602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 err="1">
                <a:solidFill>
                  <a:srgbClr val="94B54B"/>
                </a:solidFill>
                <a:latin typeface="+mj-lt"/>
                <a:ea typeface="나눔스퀘어 Light"/>
              </a:rPr>
              <a:t>LoRa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817E230-B8C5-4D00-9925-8146EEB3AB67}"/>
              </a:ext>
            </a:extLst>
          </p:cNvPr>
          <p:cNvSpPr/>
          <p:nvPr/>
        </p:nvSpPr>
        <p:spPr>
          <a:xfrm>
            <a:off x="1327971" y="2317593"/>
            <a:ext cx="4358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800" b="1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Build without the Internet</a:t>
            </a:r>
            <a:endParaRPr lang="ko-KR" altLang="en-US" sz="2800" b="1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BCC8B00-E19A-408E-A49D-4C5537F3951C}"/>
              </a:ext>
            </a:extLst>
          </p:cNvPr>
          <p:cNvSpPr/>
          <p:nvPr/>
        </p:nvSpPr>
        <p:spPr>
          <a:xfrm>
            <a:off x="1300385" y="3402801"/>
            <a:ext cx="8137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Increase the accuracy of the weather prediction</a:t>
            </a:r>
            <a:endParaRPr lang="ko-KR" altLang="en-US" sz="2800" b="1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D6C7F24-CD32-4108-B71B-56F07EA4AA98}"/>
              </a:ext>
            </a:extLst>
          </p:cNvPr>
          <p:cNvSpPr/>
          <p:nvPr/>
        </p:nvSpPr>
        <p:spPr>
          <a:xfrm>
            <a:off x="1327971" y="4552109"/>
            <a:ext cx="56124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800" b="1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Make sensor monitoring system</a:t>
            </a:r>
          </a:p>
          <a:p>
            <a:r>
              <a:rPr kumimoji="1" lang="en-US" altLang="ko-KR" sz="200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Ex) sensor malfunction, battery consumption …</a:t>
            </a:r>
            <a:endParaRPr lang="ko-KR" altLang="en-US" sz="2000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F842AF5-4558-43F6-8039-36DF3C8AEEA7}"/>
              </a:ext>
            </a:extLst>
          </p:cNvPr>
          <p:cNvSpPr/>
          <p:nvPr/>
        </p:nvSpPr>
        <p:spPr>
          <a:xfrm>
            <a:off x="1053258" y="2075800"/>
            <a:ext cx="66908" cy="894097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6C96AD5-AC6C-4EC0-825A-84025F8739E3}"/>
              </a:ext>
            </a:extLst>
          </p:cNvPr>
          <p:cNvSpPr/>
          <p:nvPr/>
        </p:nvSpPr>
        <p:spPr>
          <a:xfrm>
            <a:off x="1064754" y="3202768"/>
            <a:ext cx="66908" cy="894097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ECD4B6C-2B52-406F-8378-A5AF045E72FF}"/>
              </a:ext>
            </a:extLst>
          </p:cNvPr>
          <p:cNvSpPr/>
          <p:nvPr/>
        </p:nvSpPr>
        <p:spPr>
          <a:xfrm>
            <a:off x="1060862" y="4313021"/>
            <a:ext cx="66908" cy="894097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1FE29C84-D6FF-4005-BE21-AC0D99B15A0A}"/>
              </a:ext>
            </a:extLst>
          </p:cNvPr>
          <p:cNvCxnSpPr>
            <a:cxnSpLocks/>
          </p:cNvCxnSpPr>
          <p:nvPr/>
        </p:nvCxnSpPr>
        <p:spPr>
          <a:xfrm>
            <a:off x="3200400" y="625290"/>
            <a:ext cx="8991600" cy="0"/>
          </a:xfrm>
          <a:prstGeom prst="line">
            <a:avLst/>
          </a:prstGeom>
          <a:ln>
            <a:solidFill>
              <a:srgbClr val="ABC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08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3" grpId="0" animBg="1"/>
      <p:bldP spid="4" grpId="0"/>
      <p:bldP spid="15" grpId="0"/>
      <p:bldP spid="17" grpId="0"/>
      <p:bldP spid="25" grpId="0" animBg="1"/>
      <p:bldP spid="26" grpId="0" animBg="1"/>
      <p:bldP spid="2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2132315" cy="796277"/>
            <a:chOff x="859687" y="192743"/>
            <a:chExt cx="2132315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21323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Future Works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71705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APRS </a:t>
            </a:r>
            <a:endParaRPr lang="en-US" altLang="ko-KR" dirty="0">
              <a:solidFill>
                <a:srgbClr val="94B54B"/>
              </a:solidFill>
              <a:latin typeface="+mj-lt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CF5227E-97EB-2942-9253-A8337BFC4201}"/>
              </a:ext>
            </a:extLst>
          </p:cNvPr>
          <p:cNvSpPr txBox="1"/>
          <p:nvPr/>
        </p:nvSpPr>
        <p:spPr>
          <a:xfrm>
            <a:off x="1285277" y="3351012"/>
            <a:ext cx="820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APRS transmitter with Raspberry Pi and HX1</a:t>
            </a:r>
            <a:endParaRPr kumimoji="1"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59010E7-DB2D-414F-A661-3AF5B6EE27AB}"/>
              </a:ext>
            </a:extLst>
          </p:cNvPr>
          <p:cNvSpPr txBox="1"/>
          <p:nvPr/>
        </p:nvSpPr>
        <p:spPr>
          <a:xfrm>
            <a:off x="1533983" y="5178205"/>
            <a:ext cx="2694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using GPS</a:t>
            </a:r>
          </a:p>
          <a:p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meaning of Broker</a:t>
            </a:r>
            <a:endParaRPr kumimoji="1"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1E108B9-957F-1F42-9A16-7D51C0673A2B}"/>
              </a:ext>
            </a:extLst>
          </p:cNvPr>
          <p:cNvSpPr txBox="1"/>
          <p:nvPr/>
        </p:nvSpPr>
        <p:spPr>
          <a:xfrm>
            <a:off x="1285277" y="4544693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multi node</a:t>
            </a:r>
            <a:endParaRPr kumimoji="1"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453C1391-B997-4ADB-B4DA-4F8065AE8FD0}"/>
              </a:ext>
            </a:extLst>
          </p:cNvPr>
          <p:cNvCxnSpPr>
            <a:cxnSpLocks/>
          </p:cNvCxnSpPr>
          <p:nvPr/>
        </p:nvCxnSpPr>
        <p:spPr>
          <a:xfrm>
            <a:off x="3200400" y="625290"/>
            <a:ext cx="8991600" cy="0"/>
          </a:xfrm>
          <a:prstGeom prst="line">
            <a:avLst/>
          </a:prstGeom>
          <a:ln>
            <a:solidFill>
              <a:srgbClr val="ABC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C8DB0D5-3894-4EE7-8ABA-05198E91D36F}"/>
              </a:ext>
            </a:extLst>
          </p:cNvPr>
          <p:cNvSpPr/>
          <p:nvPr/>
        </p:nvSpPr>
        <p:spPr>
          <a:xfrm>
            <a:off x="1053258" y="3172592"/>
            <a:ext cx="66908" cy="894097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267023D-95F9-4196-884D-30D289F5B3DA}"/>
              </a:ext>
            </a:extLst>
          </p:cNvPr>
          <p:cNvSpPr/>
          <p:nvPr/>
        </p:nvSpPr>
        <p:spPr>
          <a:xfrm>
            <a:off x="1053258" y="4295970"/>
            <a:ext cx="66908" cy="894097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28D496A-4D7A-C64B-BEE9-45F9C683F771}"/>
              </a:ext>
            </a:extLst>
          </p:cNvPr>
          <p:cNvSpPr/>
          <p:nvPr/>
        </p:nvSpPr>
        <p:spPr>
          <a:xfrm>
            <a:off x="1327971" y="2277837"/>
            <a:ext cx="4358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800" b="1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Build without the Internet</a:t>
            </a:r>
            <a:endParaRPr lang="ko-KR" altLang="en-US" sz="2800" b="1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5E626E5-B4B5-4B48-ADF9-EFB780BE572A}"/>
              </a:ext>
            </a:extLst>
          </p:cNvPr>
          <p:cNvSpPr/>
          <p:nvPr/>
        </p:nvSpPr>
        <p:spPr>
          <a:xfrm>
            <a:off x="1053258" y="2036044"/>
            <a:ext cx="66908" cy="894097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15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 animBg="1"/>
      <p:bldP spid="16" grpId="0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56415" y="2549726"/>
            <a:ext cx="7985760" cy="130462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50720" y="2667931"/>
            <a:ext cx="7985760" cy="1304629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 err="1">
                <a:ea typeface="AppleSDGothicNeoH00"/>
              </a:rPr>
              <a:t>QnA</a:t>
            </a:r>
            <a:endParaRPr lang="ko-KR" altLang="en-US" sz="3200" spc="-150" dirty="0"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04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56415" y="2549726"/>
            <a:ext cx="7985760" cy="130462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50720" y="2667931"/>
            <a:ext cx="7985760" cy="1304629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ea typeface="AppleSDGothicNeoH00"/>
              </a:rPr>
              <a:t>Thank You !</a:t>
            </a:r>
            <a:endParaRPr lang="ko-KR" altLang="en-US" sz="3200" spc="-150" dirty="0"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9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56415" y="2549726"/>
            <a:ext cx="7985760" cy="130462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50720" y="2667931"/>
            <a:ext cx="7985760" cy="1304629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ea typeface="AppleSDGothicNeoH00"/>
              </a:rPr>
              <a:t>Feasibility of </a:t>
            </a:r>
            <a:r>
              <a:rPr lang="en-US" altLang="ko-KR" sz="3200" spc="-150" dirty="0" err="1">
                <a:ea typeface="AppleSDGothicNeoH00"/>
              </a:rPr>
              <a:t>LoRa</a:t>
            </a:r>
            <a:r>
              <a:rPr lang="en-US" altLang="ko-KR" sz="3200" spc="-150" dirty="0">
                <a:ea typeface="AppleSDGothicNeoH00"/>
              </a:rPr>
              <a:t> versus APRS in </a:t>
            </a:r>
            <a:r>
              <a:rPr lang="en-US" altLang="ko-KR" sz="3200" spc="-150" dirty="0" err="1">
                <a:ea typeface="AppleSDGothicNeoH00"/>
              </a:rPr>
              <a:t>AgIoT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56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93DE60D-13F1-4B02-A7FA-B2B79243AD93}"/>
              </a:ext>
            </a:extLst>
          </p:cNvPr>
          <p:cNvCxnSpPr>
            <a:cxnSpLocks/>
          </p:cNvCxnSpPr>
          <p:nvPr/>
        </p:nvCxnSpPr>
        <p:spPr>
          <a:xfrm>
            <a:off x="5787516" y="1612460"/>
            <a:ext cx="0" cy="358182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A993CE7C-F6E3-46FB-988C-0DCF6F7F4523}"/>
              </a:ext>
            </a:extLst>
          </p:cNvPr>
          <p:cNvSpPr/>
          <p:nvPr/>
        </p:nvSpPr>
        <p:spPr>
          <a:xfrm>
            <a:off x="5731591" y="2926019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C60CD612-A1D6-4B40-B7DF-EA86D261CCBF}"/>
              </a:ext>
            </a:extLst>
          </p:cNvPr>
          <p:cNvSpPr/>
          <p:nvPr/>
        </p:nvSpPr>
        <p:spPr>
          <a:xfrm>
            <a:off x="5731591" y="3437142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8EB688FE-D690-4110-954E-D8C2E94ABFB0}"/>
              </a:ext>
            </a:extLst>
          </p:cNvPr>
          <p:cNvSpPr/>
          <p:nvPr/>
        </p:nvSpPr>
        <p:spPr>
          <a:xfrm>
            <a:off x="5731591" y="3999796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785DB970-CDB9-4659-8F19-24AA0A44C53A}"/>
              </a:ext>
            </a:extLst>
          </p:cNvPr>
          <p:cNvSpPr/>
          <p:nvPr/>
        </p:nvSpPr>
        <p:spPr>
          <a:xfrm>
            <a:off x="5731591" y="4536684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0887609C-6A0A-467A-B957-0EA283A94BCA}"/>
              </a:ext>
            </a:extLst>
          </p:cNvPr>
          <p:cNvSpPr/>
          <p:nvPr/>
        </p:nvSpPr>
        <p:spPr>
          <a:xfrm>
            <a:off x="5731591" y="5094829"/>
            <a:ext cx="111850" cy="112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96EA7D6-34F3-4D8A-992D-CB528BC167F7}"/>
              </a:ext>
            </a:extLst>
          </p:cNvPr>
          <p:cNvSpPr txBox="1"/>
          <p:nvPr/>
        </p:nvSpPr>
        <p:spPr>
          <a:xfrm>
            <a:off x="3674618" y="1655042"/>
            <a:ext cx="183659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</a:rPr>
              <a:t>CONTENTS</a:t>
            </a:r>
            <a:endParaRPr lang="ko-KR" altLang="en-US" sz="32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7F11D79-F673-4F2D-9BF4-BFB6583DD968}"/>
              </a:ext>
            </a:extLst>
          </p:cNvPr>
          <p:cNvSpPr txBox="1"/>
          <p:nvPr/>
        </p:nvSpPr>
        <p:spPr>
          <a:xfrm>
            <a:off x="5899366" y="2591665"/>
            <a:ext cx="1865575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Design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Result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Conclusion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Future Works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1E4546A-B4E2-4A30-920C-7CFAA64EFF26}"/>
              </a:ext>
            </a:extLst>
          </p:cNvPr>
          <p:cNvSpPr/>
          <p:nvPr/>
        </p:nvSpPr>
        <p:spPr>
          <a:xfrm>
            <a:off x="0" y="-7965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29713F1-84DF-41C9-A363-7A09CAC449CC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777B44-8C58-44AF-8976-B1B99285709E}"/>
              </a:ext>
            </a:extLst>
          </p:cNvPr>
          <p:cNvSpPr txBox="1"/>
          <p:nvPr/>
        </p:nvSpPr>
        <p:spPr>
          <a:xfrm>
            <a:off x="4091336" y="2116751"/>
            <a:ext cx="1640256" cy="596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ppleSDGothicNeoH00" panose="02000503000000000000" pitchFamily="2" charset="-127"/>
              </a:rPr>
              <a:t>Feasibility</a:t>
            </a:r>
          </a:p>
          <a:p>
            <a:pPr algn="r">
              <a:lnSpc>
                <a:spcPts val="13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ppleSDGothicNeoH00" panose="02000503000000000000" pitchFamily="2" charset="-127"/>
              </a:rPr>
              <a:t> of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AppleSDGothicNeoH00" panose="02000503000000000000" pitchFamily="2" charset="-127"/>
              </a:rPr>
              <a:t>LoRa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ppleSDGothicNeoH00" panose="02000503000000000000" pitchFamily="2" charset="-127"/>
              </a:rPr>
              <a:t> versus APRS</a:t>
            </a:r>
          </a:p>
          <a:p>
            <a:pPr algn="r">
              <a:lnSpc>
                <a:spcPts val="13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ppleSDGothicNeoH00" panose="02000503000000000000" pitchFamily="2" charset="-127"/>
              </a:rPr>
              <a:t>in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AppleSDGothicNeoH00" panose="02000503000000000000" pitchFamily="2" charset="-127"/>
              </a:rPr>
              <a:t>AgIoT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j-lt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37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893916" cy="796277"/>
            <a:chOff x="859687" y="192743"/>
            <a:chExt cx="1893916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893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Introduction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57947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 err="1">
                <a:solidFill>
                  <a:srgbClr val="94B54B"/>
                </a:solidFill>
                <a:latin typeface="+mj-lt"/>
                <a:ea typeface="나눔스퀘어 Light"/>
              </a:rPr>
              <a:t>LoRa</a:t>
            </a:r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/>
              </a:rPr>
              <a:t>and APRS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8" name="Picture 13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xmlns="" id="{F8DC2530-522E-4F6B-A722-DCAFFC3BD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18" y="1868145"/>
            <a:ext cx="2724150" cy="2724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87E346E-EE72-E941-8D70-081B65C71F55}"/>
              </a:ext>
            </a:extLst>
          </p:cNvPr>
          <p:cNvSpPr txBox="1"/>
          <p:nvPr/>
        </p:nvSpPr>
        <p:spPr>
          <a:xfrm>
            <a:off x="1580955" y="4330685"/>
            <a:ext cx="1892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rgbClr val="568830"/>
                </a:solidFill>
              </a:rPr>
              <a:t>Lo</a:t>
            </a:r>
            <a:r>
              <a:rPr kumimoji="1"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 </a:t>
            </a:r>
            <a:r>
              <a:rPr kumimoji="1" lang="en-US" altLang="ko-KR" sz="2800" b="1" dirty="0">
                <a:solidFill>
                  <a:srgbClr val="568830"/>
                </a:solidFill>
              </a:rPr>
              <a:t>Ra</a:t>
            </a:r>
            <a:r>
              <a:rPr kumimoji="1"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nge</a:t>
            </a:r>
            <a:endParaRPr kumimoji="1"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94710A6-6F9F-6A4E-A73C-D6753315731C}"/>
              </a:ext>
            </a:extLst>
          </p:cNvPr>
          <p:cNvSpPr txBox="1"/>
          <p:nvPr/>
        </p:nvSpPr>
        <p:spPr>
          <a:xfrm>
            <a:off x="1760972" y="4853905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915 MHz</a:t>
            </a:r>
            <a:endParaRPr kumimoji="1"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CA3C61-6DCE-7A48-B24B-636374962F42}"/>
              </a:ext>
            </a:extLst>
          </p:cNvPr>
          <p:cNvSpPr txBox="1"/>
          <p:nvPr/>
        </p:nvSpPr>
        <p:spPr>
          <a:xfrm>
            <a:off x="5241012" y="3140552"/>
            <a:ext cx="5020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Power Wide Area Network (LPWAN)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2D67DE7-119F-7D45-95B0-67740D76A1B5}"/>
              </a:ext>
            </a:extLst>
          </p:cNvPr>
          <p:cNvSpPr txBox="1"/>
          <p:nvPr/>
        </p:nvSpPr>
        <p:spPr>
          <a:xfrm>
            <a:off x="5241012" y="4330685"/>
            <a:ext cx="6505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Long-range transmissions with low power consumption</a:t>
            </a:r>
          </a:p>
          <a:p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more than 10km in open area )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543E340A-583E-4E20-9AB3-D2F203F872BB}"/>
              </a:ext>
            </a:extLst>
          </p:cNvPr>
          <p:cNvCxnSpPr>
            <a:cxnSpLocks/>
          </p:cNvCxnSpPr>
          <p:nvPr/>
        </p:nvCxnSpPr>
        <p:spPr>
          <a:xfrm>
            <a:off x="3200400" y="625290"/>
            <a:ext cx="8991600" cy="0"/>
          </a:xfrm>
          <a:prstGeom prst="line">
            <a:avLst/>
          </a:prstGeom>
          <a:ln>
            <a:solidFill>
              <a:srgbClr val="ABC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B3AA0F2-4EAE-4983-B763-CAEDE6D29DC4}"/>
              </a:ext>
            </a:extLst>
          </p:cNvPr>
          <p:cNvSpPr/>
          <p:nvPr/>
        </p:nvSpPr>
        <p:spPr>
          <a:xfrm>
            <a:off x="5041182" y="2893558"/>
            <a:ext cx="66908" cy="894097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83E683B6-F8F6-4633-A932-1CFB8E6316FC}"/>
              </a:ext>
            </a:extLst>
          </p:cNvPr>
          <p:cNvSpPr/>
          <p:nvPr/>
        </p:nvSpPr>
        <p:spPr>
          <a:xfrm>
            <a:off x="5041182" y="4237580"/>
            <a:ext cx="66908" cy="894097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6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893916" cy="796277"/>
            <a:chOff x="859687" y="192743"/>
            <a:chExt cx="1893916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893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Introduction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57947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/>
              </a:rPr>
              <a:t>LoRa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/>
              </a:rPr>
              <a:t> and</a:t>
            </a:r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 APRS</a:t>
            </a:r>
            <a:endParaRPr lang="en-US" altLang="ko-KR" dirty="0">
              <a:solidFill>
                <a:srgbClr val="94B54B"/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14" name="Picture 2" descr="APRS png에 대한 이미지 검색결과">
            <a:extLst>
              <a:ext uri="{FF2B5EF4-FFF2-40B4-BE49-F238E27FC236}">
                <a16:creationId xmlns:a16="http://schemas.microsoft.com/office/drawing/2014/main" xmlns="" id="{822A39E6-FF54-7D40-9B38-562EA84CF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2140" r="2163" b="2705"/>
          <a:stretch/>
        </p:blipFill>
        <p:spPr bwMode="auto">
          <a:xfrm>
            <a:off x="964865" y="2576742"/>
            <a:ext cx="3110578" cy="154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8462D73-9E1D-014A-84E4-F1C9186A5B57}"/>
              </a:ext>
            </a:extLst>
          </p:cNvPr>
          <p:cNvSpPr txBox="1"/>
          <p:nvPr/>
        </p:nvSpPr>
        <p:spPr>
          <a:xfrm>
            <a:off x="303486" y="4373219"/>
            <a:ext cx="473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568830"/>
                </a:solidFill>
              </a:rPr>
              <a:t>A</a:t>
            </a:r>
            <a:r>
              <a:rPr kumimoji="1"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utomatic </a:t>
            </a:r>
            <a:r>
              <a:rPr kumimoji="1" lang="en-US" altLang="ko-KR" sz="2400" b="1" dirty="0">
                <a:solidFill>
                  <a:srgbClr val="568830"/>
                </a:solidFill>
              </a:rPr>
              <a:t>P</a:t>
            </a:r>
            <a:r>
              <a:rPr kumimoji="1"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acket </a:t>
            </a:r>
            <a:r>
              <a:rPr kumimoji="1" lang="en-US" altLang="ko-KR" sz="2400" b="1" dirty="0">
                <a:solidFill>
                  <a:srgbClr val="568830"/>
                </a:solidFill>
              </a:rPr>
              <a:t>R</a:t>
            </a:r>
            <a:r>
              <a:rPr kumimoji="1"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eporting </a:t>
            </a:r>
            <a:r>
              <a:rPr kumimoji="1" lang="en-US" altLang="ko-KR" sz="2400" b="1" dirty="0">
                <a:solidFill>
                  <a:srgbClr val="568830"/>
                </a:solidFill>
              </a:rPr>
              <a:t>S</a:t>
            </a:r>
            <a:r>
              <a:rPr kumimoji="1"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ystem</a:t>
            </a:r>
            <a:endParaRPr kumimoji="1"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A1BF4D-C7CB-D043-AC6E-FD59A128F78A}"/>
              </a:ext>
            </a:extLst>
          </p:cNvPr>
          <p:cNvSpPr txBox="1"/>
          <p:nvPr/>
        </p:nvSpPr>
        <p:spPr>
          <a:xfrm>
            <a:off x="1697104" y="4834884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144.39 MHz</a:t>
            </a:r>
            <a:endParaRPr kumimoji="1"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9F1053-9146-4E41-87CB-397B8612BF78}"/>
              </a:ext>
            </a:extLst>
          </p:cNvPr>
          <p:cNvSpPr txBox="1"/>
          <p:nvPr/>
        </p:nvSpPr>
        <p:spPr>
          <a:xfrm>
            <a:off x="5789962" y="2828835"/>
            <a:ext cx="6224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Amateur radio based system for real time</a:t>
            </a:r>
          </a:p>
          <a:p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digital communications of immediate value </a:t>
            </a:r>
          </a:p>
          <a:p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local area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044FDAF-B1FC-44C6-BB73-9E4036F899FB}"/>
              </a:ext>
            </a:extLst>
          </p:cNvPr>
          <p:cNvSpPr/>
          <p:nvPr/>
        </p:nvSpPr>
        <p:spPr>
          <a:xfrm>
            <a:off x="0" y="6667154"/>
            <a:ext cx="12192000" cy="190846"/>
          </a:xfrm>
          <a:prstGeom prst="rect">
            <a:avLst/>
          </a:prstGeom>
          <a:solidFill>
            <a:srgbClr val="568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spc="-15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BC20ACF-8D9B-6049-A9DA-4AC025804B49}"/>
              </a:ext>
            </a:extLst>
          </p:cNvPr>
          <p:cNvSpPr/>
          <p:nvPr/>
        </p:nvSpPr>
        <p:spPr>
          <a:xfrm flipH="1">
            <a:off x="5561536" y="2780567"/>
            <a:ext cx="57210" cy="1284693"/>
          </a:xfrm>
          <a:prstGeom prst="rect">
            <a:avLst/>
          </a:prstGeom>
          <a:solidFill>
            <a:srgbClr val="ABC571"/>
          </a:solidFill>
          <a:ln>
            <a:solidFill>
              <a:srgbClr val="ABC5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5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데이터 3">
            <a:extLst>
              <a:ext uri="{FF2B5EF4-FFF2-40B4-BE49-F238E27FC236}">
                <a16:creationId xmlns:a16="http://schemas.microsoft.com/office/drawing/2014/main" xmlns="" id="{74781ED1-7005-4F14-A03C-271D9495AA0B}"/>
              </a:ext>
            </a:extLst>
          </p:cNvPr>
          <p:cNvSpPr/>
          <p:nvPr/>
        </p:nvSpPr>
        <p:spPr>
          <a:xfrm>
            <a:off x="5625650" y="3429000"/>
            <a:ext cx="784465" cy="217148"/>
          </a:xfrm>
          <a:prstGeom prst="flowChartInputOutp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0143" y="461858"/>
            <a:ext cx="43954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13477" y="227152"/>
            <a:ext cx="1893916" cy="796277"/>
            <a:chOff x="859687" y="192743"/>
            <a:chExt cx="1893916" cy="796277"/>
          </a:xfrm>
        </p:grpSpPr>
        <p:sp>
          <p:nvSpPr>
            <p:cNvPr id="3" name="TextBox 2"/>
            <p:cNvSpPr txBox="1"/>
            <p:nvPr/>
          </p:nvSpPr>
          <p:spPr>
            <a:xfrm>
              <a:off x="859687" y="192743"/>
              <a:ext cx="1893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Introduction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687" y="6196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C010BD-F1B7-4B6D-8530-0EDF6BEFA744}"/>
              </a:ext>
            </a:extLst>
          </p:cNvPr>
          <p:cNvSpPr txBox="1"/>
          <p:nvPr/>
        </p:nvSpPr>
        <p:spPr>
          <a:xfrm>
            <a:off x="947897" y="654097"/>
            <a:ext cx="175400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/>
              </a:rPr>
              <a:t>LoRa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lt"/>
                <a:ea typeface="나눔스퀘어 Light"/>
              </a:rPr>
              <a:t> and</a:t>
            </a:r>
            <a:r>
              <a:rPr lang="en-US" altLang="ko-KR" dirty="0">
                <a:solidFill>
                  <a:srgbClr val="94B54B"/>
                </a:solidFill>
                <a:latin typeface="+mj-lt"/>
                <a:ea typeface="나눔스퀘어 Light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스퀘어 Light"/>
              </a:rPr>
              <a:t>APRS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나눔스퀘어 Light" panose="020B0600000101010101" pitchFamily="50" charset="-127"/>
            </a:endParaRPr>
          </a:p>
        </p:txBody>
      </p:sp>
      <p:pic>
        <p:nvPicPr>
          <p:cNvPr id="13" name="Picture 13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xmlns="" id="{CE83E849-F102-AE45-9CF2-BF3A30920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39" y="3559265"/>
            <a:ext cx="2724150" cy="2724150"/>
          </a:xfrm>
          <a:prstGeom prst="rect">
            <a:avLst/>
          </a:prstGeom>
        </p:spPr>
      </p:pic>
      <p:pic>
        <p:nvPicPr>
          <p:cNvPr id="16" name="Picture 2" descr="APRS png에 대한 이미지 검색결과">
            <a:extLst>
              <a:ext uri="{FF2B5EF4-FFF2-40B4-BE49-F238E27FC236}">
                <a16:creationId xmlns:a16="http://schemas.microsoft.com/office/drawing/2014/main" xmlns="" id="{D4F61274-6F9B-AE45-A242-B7BDD7886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2140" r="2163" b="2705"/>
          <a:stretch/>
        </p:blipFill>
        <p:spPr bwMode="auto">
          <a:xfrm>
            <a:off x="7657210" y="4148737"/>
            <a:ext cx="3110578" cy="154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5390935-9911-A340-914C-E3A1C41BCA53}"/>
              </a:ext>
            </a:extLst>
          </p:cNvPr>
          <p:cNvGrpSpPr/>
          <p:nvPr/>
        </p:nvGrpSpPr>
        <p:grpSpPr>
          <a:xfrm>
            <a:off x="5339687" y="1798288"/>
            <a:ext cx="1413565" cy="1998340"/>
            <a:chOff x="5567081" y="804374"/>
            <a:chExt cx="1413565" cy="19983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FDC510A5-E20A-DC44-83B8-10B50E81C6B9}"/>
                </a:ext>
              </a:extLst>
            </p:cNvPr>
            <p:cNvSpPr txBox="1"/>
            <p:nvPr/>
          </p:nvSpPr>
          <p:spPr>
            <a:xfrm>
              <a:off x="5869773" y="2217939"/>
              <a:ext cx="8081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IoT </a:t>
              </a:r>
              <a:endParaRPr kumimoji="1"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0A0B60AA-884E-FA45-8CDF-3030747E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7081" y="804374"/>
              <a:ext cx="1413565" cy="1413565"/>
            </a:xfrm>
            <a:prstGeom prst="rect">
              <a:avLst/>
            </a:prstGeom>
          </p:spPr>
        </p:pic>
      </p:grp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xmlns="" id="{D168D6CE-33F4-774C-9577-D71700F862AD}"/>
              </a:ext>
            </a:extLst>
          </p:cNvPr>
          <p:cNvSpPr/>
          <p:nvPr/>
        </p:nvSpPr>
        <p:spPr>
          <a:xfrm>
            <a:off x="5649366" y="4677380"/>
            <a:ext cx="893268" cy="53281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C56BD1A-6DD5-45EF-9E47-6DDBF8EF728B}"/>
              </a:ext>
            </a:extLst>
          </p:cNvPr>
          <p:cNvCxnSpPr>
            <a:cxnSpLocks/>
          </p:cNvCxnSpPr>
          <p:nvPr/>
        </p:nvCxnSpPr>
        <p:spPr>
          <a:xfrm>
            <a:off x="3200400" y="625290"/>
            <a:ext cx="8991600" cy="0"/>
          </a:xfrm>
          <a:prstGeom prst="line">
            <a:avLst/>
          </a:prstGeom>
          <a:ln>
            <a:solidFill>
              <a:srgbClr val="ABC5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1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ppleSDGothicNeoB00"/>
        <a:ea typeface="AppleSDGothicNeoEB00"/>
        <a:cs typeface=""/>
      </a:majorFont>
      <a:minorFont>
        <a:latin typeface="AppleSDGothicNeoB00"/>
        <a:ea typeface="AppleSDGothicNeoB0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919</Words>
  <Application>Microsoft Office PowerPoint</Application>
  <PresentationFormat>와이드스크린</PresentationFormat>
  <Paragraphs>350</Paragraphs>
  <Slides>47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9" baseType="lpstr">
      <vt:lpstr>AppleSDGothicNeoB00</vt:lpstr>
      <vt:lpstr>AppleSDGothicNeoH00</vt:lpstr>
      <vt:lpstr>나눔스퀘어 ExtraBold</vt:lpstr>
      <vt:lpstr>나눔스퀘어 Light</vt:lpstr>
      <vt:lpstr>Arial</vt:lpstr>
      <vt:lpstr>Cambria Math</vt:lpstr>
      <vt:lpstr>AppleSDGothicNeoEB00</vt:lpstr>
      <vt:lpstr>Noto Sans CJK KR Regular</vt:lpstr>
      <vt:lpstr>맑은 고딕</vt:lpstr>
      <vt:lpstr>Arial,Sans-Serif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Jang woojin</cp:lastModifiedBy>
  <cp:revision>105</cp:revision>
  <dcterms:created xsi:type="dcterms:W3CDTF">2019-03-11T01:03:02Z</dcterms:created>
  <dcterms:modified xsi:type="dcterms:W3CDTF">2019-12-13T18:15:48Z</dcterms:modified>
</cp:coreProperties>
</file>